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877" r:id="rId2"/>
    <p:sldMasterId id="2147483889" r:id="rId3"/>
    <p:sldMasterId id="2147483901" r:id="rId4"/>
  </p:sldMasterIdLst>
  <p:notesMasterIdLst>
    <p:notesMasterId r:id="rId38"/>
  </p:notesMasterIdLst>
  <p:handoutMasterIdLst>
    <p:handoutMasterId r:id="rId39"/>
  </p:handoutMasterIdLst>
  <p:sldIdLst>
    <p:sldId id="256" r:id="rId5"/>
    <p:sldId id="365" r:id="rId6"/>
    <p:sldId id="410" r:id="rId7"/>
    <p:sldId id="432" r:id="rId8"/>
    <p:sldId id="433" r:id="rId9"/>
    <p:sldId id="454" r:id="rId10"/>
    <p:sldId id="455" r:id="rId11"/>
    <p:sldId id="434" r:id="rId12"/>
    <p:sldId id="413" r:id="rId13"/>
    <p:sldId id="457" r:id="rId14"/>
    <p:sldId id="458" r:id="rId15"/>
    <p:sldId id="459" r:id="rId16"/>
    <p:sldId id="463" r:id="rId17"/>
    <p:sldId id="464" r:id="rId18"/>
    <p:sldId id="460" r:id="rId19"/>
    <p:sldId id="461" r:id="rId20"/>
    <p:sldId id="450" r:id="rId21"/>
    <p:sldId id="362" r:id="rId22"/>
    <p:sldId id="453" r:id="rId23"/>
    <p:sldId id="465" r:id="rId24"/>
    <p:sldId id="466" r:id="rId25"/>
    <p:sldId id="468" r:id="rId26"/>
    <p:sldId id="469" r:id="rId27"/>
    <p:sldId id="470" r:id="rId28"/>
    <p:sldId id="471" r:id="rId29"/>
    <p:sldId id="472" r:id="rId30"/>
    <p:sldId id="474" r:id="rId31"/>
    <p:sldId id="473" r:id="rId32"/>
    <p:sldId id="475" r:id="rId33"/>
    <p:sldId id="476" r:id="rId34"/>
    <p:sldId id="478" r:id="rId35"/>
    <p:sldId id="477" r:id="rId36"/>
    <p:sldId id="323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gency FB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gency FB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gency FB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gency FB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gency FB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gency FB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gency FB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gency FB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gency FB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8B656"/>
    <a:srgbClr val="FF0066"/>
    <a:srgbClr val="021F7C"/>
    <a:srgbClr val="000099"/>
    <a:srgbClr val="000066"/>
    <a:srgbClr val="0033CC"/>
    <a:srgbClr val="F8BE56"/>
    <a:srgbClr val="2F88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94711" autoAdjust="0"/>
  </p:normalViewPr>
  <p:slideViewPr>
    <p:cSldViewPr>
      <p:cViewPr>
        <p:scale>
          <a:sx n="77" d="100"/>
          <a:sy n="77" d="100"/>
        </p:scale>
        <p:origin x="-142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19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AE2667C2-B30B-40FF-BA38-152DF42D04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0707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7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E4F87FD3-E073-49AB-A85B-304CD3ED97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5403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9pPr>
          </a:lstStyle>
          <a:p>
            <a:pPr eaLnBrk="1" hangingPunct="1"/>
            <a:fld id="{DEEDA102-706F-4738-B042-6E36393FACEF}" type="slidenum">
              <a:rPr lang="ru-RU" altLang="ru-RU" b="0" smtClean="0">
                <a:latin typeface="Arial" charset="0"/>
              </a:rPr>
              <a:pPr eaLnBrk="1" hangingPunct="1"/>
              <a:t>7</a:t>
            </a:fld>
            <a:endParaRPr lang="ru-RU" altLang="ru-RU" b="0" smtClean="0">
              <a:latin typeface="Arial" charset="0"/>
            </a:endParaRPr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	Демонстрация презентации:     «Содержание коллективного договора»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9pPr>
          </a:lstStyle>
          <a:p>
            <a:pPr eaLnBrk="1" hangingPunct="1"/>
            <a:fld id="{E6CDBEA8-4ED3-4B5F-B654-C8800B285353}" type="slidenum">
              <a:rPr lang="ru-RU" altLang="ru-RU" b="0" smtClean="0">
                <a:latin typeface="Arial" charset="0"/>
              </a:rPr>
              <a:pPr eaLnBrk="1" hangingPunct="1"/>
              <a:t>8</a:t>
            </a:fld>
            <a:endParaRPr lang="ru-RU" altLang="ru-RU" b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9pPr>
          </a:lstStyle>
          <a:p>
            <a:pPr eaLnBrk="1" hangingPunct="1"/>
            <a:fld id="{941A5494-50BD-41D9-8D2D-7D3ADB698EFB}" type="slidenum">
              <a:rPr lang="ru-RU" altLang="ru-RU" b="0" smtClean="0">
                <a:latin typeface="Arial" charset="0"/>
              </a:rPr>
              <a:pPr eaLnBrk="1" hangingPunct="1"/>
              <a:t>10</a:t>
            </a:fld>
            <a:endParaRPr lang="ru-RU" altLang="ru-RU" b="0" smtClean="0">
              <a:latin typeface="Arial" charset="0"/>
            </a:endParaRPr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	Демонстрация презентации:     «Содержание коллективного договора»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9pPr>
          </a:lstStyle>
          <a:p>
            <a:pPr eaLnBrk="1" hangingPunct="1"/>
            <a:fld id="{13F38D54-301F-42BD-BD0A-607D6DEF1C27}" type="slidenum">
              <a:rPr lang="ru-RU" altLang="ru-RU" b="0" smtClean="0">
                <a:latin typeface="Arial" charset="0"/>
              </a:rPr>
              <a:pPr eaLnBrk="1" hangingPunct="1"/>
              <a:t>11</a:t>
            </a:fld>
            <a:endParaRPr lang="ru-RU" altLang="ru-RU" b="0" smtClean="0">
              <a:latin typeface="Arial" charset="0"/>
            </a:endParaRPr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	Демонстрация презентации:     «Содержание коллективного договора»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9pPr>
          </a:lstStyle>
          <a:p>
            <a:pPr eaLnBrk="1" hangingPunct="1"/>
            <a:fld id="{D6AEF9B4-707E-4529-B5B9-E2ECE177D312}" type="slidenum">
              <a:rPr lang="ru-RU" altLang="ru-RU" b="0" smtClean="0">
                <a:latin typeface="Arial" charset="0"/>
              </a:rPr>
              <a:pPr eaLnBrk="1" hangingPunct="1"/>
              <a:t>12</a:t>
            </a:fld>
            <a:endParaRPr lang="ru-RU" altLang="ru-RU" b="0" smtClean="0">
              <a:latin typeface="Arial" charset="0"/>
            </a:endParaRPr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	Демонстрация презентации:     «Содержание коллективного договора»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9pPr>
          </a:lstStyle>
          <a:p>
            <a:pPr eaLnBrk="1" hangingPunct="1"/>
            <a:fld id="{4D303CAA-2CC8-4630-8D90-32C249EE116F}" type="slidenum">
              <a:rPr lang="ru-RU" altLang="ru-RU" b="0" smtClean="0">
                <a:latin typeface="Arial" charset="0"/>
              </a:rPr>
              <a:pPr eaLnBrk="1" hangingPunct="1"/>
              <a:t>13</a:t>
            </a:fld>
            <a:endParaRPr lang="ru-RU" altLang="ru-RU" b="0" smtClean="0">
              <a:latin typeface="Arial" charset="0"/>
            </a:endParaRPr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	Демонстрация презентации:     «Содержание коллективного договора»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9pPr>
          </a:lstStyle>
          <a:p>
            <a:pPr eaLnBrk="1" hangingPunct="1"/>
            <a:fld id="{44410FA7-AB5E-43F1-B436-EDFECFCF3BC2}" type="slidenum">
              <a:rPr lang="ru-RU" altLang="ru-RU" b="0" smtClean="0">
                <a:latin typeface="Arial" charset="0"/>
              </a:rPr>
              <a:pPr eaLnBrk="1" hangingPunct="1"/>
              <a:t>14</a:t>
            </a:fld>
            <a:endParaRPr lang="ru-RU" altLang="ru-RU" b="0" smtClean="0">
              <a:latin typeface="Arial" charset="0"/>
            </a:endParaRPr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	Демонстрация презентации:     «Содержание коллективного договора»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9pPr>
          </a:lstStyle>
          <a:p>
            <a:pPr eaLnBrk="1" hangingPunct="1"/>
            <a:fld id="{0F185131-EDCC-4449-A4D7-B9C2FD135DFE}" type="slidenum">
              <a:rPr lang="ru-RU" altLang="ru-RU" b="0" smtClean="0">
                <a:latin typeface="Arial" charset="0"/>
              </a:rPr>
              <a:pPr eaLnBrk="1" hangingPunct="1"/>
              <a:t>15</a:t>
            </a:fld>
            <a:endParaRPr lang="ru-RU" altLang="ru-RU" b="0" smtClean="0">
              <a:latin typeface="Arial" charset="0"/>
            </a:endParaRPr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	Демонстрация презентации:     «Содержание коллективного договора»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9pPr>
          </a:lstStyle>
          <a:p>
            <a:pPr eaLnBrk="1" hangingPunct="1"/>
            <a:fld id="{8DABC3DC-EAD6-42D0-84C7-783205289633}" type="slidenum">
              <a:rPr lang="ru-RU" altLang="ru-RU" b="0" smtClean="0">
                <a:latin typeface="Arial" charset="0"/>
              </a:rPr>
              <a:pPr eaLnBrk="1" hangingPunct="1"/>
              <a:t>16</a:t>
            </a:fld>
            <a:endParaRPr lang="ru-RU" altLang="ru-RU" b="0" smtClean="0">
              <a:latin typeface="Arial" charset="0"/>
            </a:endParaRPr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	Демонстрация презентации:     «Содержание коллективного договора»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00 w 1722"/>
                <a:gd name="T1" fmla="*/ 55 h 66"/>
                <a:gd name="T2" fmla="*/ 1700 w 1722"/>
                <a:gd name="T3" fmla="*/ 49 h 66"/>
                <a:gd name="T4" fmla="*/ 0 w 1722"/>
                <a:gd name="T5" fmla="*/ 0 h 66"/>
                <a:gd name="T6" fmla="*/ 0 w 1722"/>
                <a:gd name="T7" fmla="*/ 37 h 66"/>
                <a:gd name="T8" fmla="*/ 1700 w 1722"/>
                <a:gd name="T9" fmla="*/ 55 h 66"/>
                <a:gd name="T10" fmla="*/ 1700 w 1722"/>
                <a:gd name="T11" fmla="*/ 5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4 w 975"/>
                <a:gd name="T1" fmla="*/ 48 h 101"/>
                <a:gd name="T2" fmla="*/ 96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4 w 975"/>
                <a:gd name="T9" fmla="*/ 48 h 101"/>
                <a:gd name="T10" fmla="*/ 96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1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19 w 2141"/>
                <a:gd name="T7" fmla="*/ 0 h 198"/>
                <a:gd name="T8" fmla="*/ 211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49 w 2517"/>
                <a:gd name="T1" fmla="*/ 276 h 276"/>
                <a:gd name="T2" fmla="*/ 2484 w 2517"/>
                <a:gd name="T3" fmla="*/ 204 h 276"/>
                <a:gd name="T4" fmla="*/ 2227 w 2517"/>
                <a:gd name="T5" fmla="*/ 0 h 276"/>
                <a:gd name="T6" fmla="*/ 0 w 2517"/>
                <a:gd name="T7" fmla="*/ 276 h 276"/>
                <a:gd name="T8" fmla="*/ 2149 w 2517"/>
                <a:gd name="T9" fmla="*/ 276 h 276"/>
                <a:gd name="T10" fmla="*/ 214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1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18 w 729"/>
                <a:gd name="T7" fmla="*/ 240 h 240"/>
                <a:gd name="T8" fmla="*/ 71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18 w 729"/>
                <a:gd name="T1" fmla="*/ 318 h 318"/>
                <a:gd name="T2" fmla="*/ 71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18 w 729"/>
                <a:gd name="T9" fmla="*/ 318 h 318"/>
                <a:gd name="T10" fmla="*/ 71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5431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5431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6B34C-1B2A-40CD-9F05-834ACD43B1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8045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09D3B-A9AC-41FB-811D-2B037A232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91778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B5606-1199-4624-8068-E9C410649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942459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CC1B1-5A9F-4274-B295-D951211925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44368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53F85-89B6-4BC4-A3AF-F64669D195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69417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2C806-9A10-44A7-838E-782828A364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426161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3A2B7-54CC-4655-814F-384CA3F6EF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19822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34CE7-1A00-4AC0-9A3E-6D7F59861D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458087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D4B85-B9CF-4A5D-8D6E-9FA04308DC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472927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551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551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0A828729-AFEF-4D9A-8E5A-27106CB2E5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13405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134E8C2A-01A5-4574-A551-0E847BB5C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12179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268D1-D919-4049-816A-2C8118000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75452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988E691E-4C2A-4905-B892-393CB9C22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42217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AAFDAAFB-B277-41C1-A5F4-618C6759D1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35829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2EEF2D5A-A608-4C1E-9A08-0A28720C29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2288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A1B5C009-FCFB-432D-9CA5-E3CC3AEB12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60769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9730E766-6B4F-43AF-B3AE-03542A2AB1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60638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813DFDA6-0C4E-4A3C-844C-D500FE008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78916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833BECD7-784F-403B-A5F5-25079F334D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26771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E26010AD-282A-4CE4-86F2-EA153051F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129207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5E91DA7C-A838-4EF0-9E2E-D9C7D5341C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2684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551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551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46F34BB5-A04E-40B4-B42E-554595F27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21605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0EDB4-ADEB-4AB6-A91B-37ED9CE546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092284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60B2A6E6-B263-4D5A-9444-92632405C8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46483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41C0EBB4-F022-4EA8-B350-E143E275E5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454023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81845050-06BF-4DD0-8B9E-78E0B66B2B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60902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1FE20723-EF2E-432D-B4B0-8A9FB725B3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283330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567EEDD0-A9A8-45A2-BDA4-6E4150EFD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66429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52C9B298-CB07-41F1-A642-B8271E72F9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688091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EB392D3E-E755-4AE8-8F4B-24C092F393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943369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65F08AD6-C65A-4D1F-B57E-41D656A0DA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118241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AFA7A2E0-349F-4AD9-9F2A-E8F1033F88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426017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F403608F-58EA-4E03-BE06-7A66CE5E21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54846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9C43E-9710-45F0-81CF-6EE26CB439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05416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551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551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A1276B50-F6BD-4BFB-AE03-81AF913A25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84122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41E6DAA4-CCCC-4761-8302-1586569180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559041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DA368F33-1871-4722-9833-A2BAAE4CA0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961251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82ADCF9E-9E48-470C-A452-A606E813C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27940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ECE660E2-34D8-4394-9D4A-D04A2FC6A1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161407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147BBB2B-4B72-4B61-85C1-830F6D354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06289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97CF8D29-1E3C-4CB5-9E98-E17F1D6F1E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887845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87F5FACE-B8D3-4BAD-AC83-7F2457ED24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161314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AB62414D-4231-46E9-AA94-62A485E55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513326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2E9FDCCD-F9F9-4D7F-9BE5-4C8AB698C0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47898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E52C8-2834-43A8-B694-A4163630A0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617589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gency FB" pitchFamily="34" charset="0"/>
              </a:defRPr>
            </a:lvl1pPr>
          </a:lstStyle>
          <a:p>
            <a:pPr>
              <a:defRPr/>
            </a:pPr>
            <a:fld id="{D8C2F8C8-8033-47B7-95A4-DBAEAB34D9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2879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A4CF8-45A1-407A-9644-B248555594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19516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316FA-939A-4430-8F07-885B4E1581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6118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3C712-D292-4014-B954-C33607D58C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867894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C5251-1CC5-49C1-AC9E-FDA417BB9F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51903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325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5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5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00 w 1722"/>
                <a:gd name="T1" fmla="*/ 55 h 66"/>
                <a:gd name="T2" fmla="*/ 1700 w 1722"/>
                <a:gd name="T3" fmla="*/ 49 h 66"/>
                <a:gd name="T4" fmla="*/ 0 w 1722"/>
                <a:gd name="T5" fmla="*/ 0 h 66"/>
                <a:gd name="T6" fmla="*/ 0 w 1722"/>
                <a:gd name="T7" fmla="*/ 37 h 66"/>
                <a:gd name="T8" fmla="*/ 1700 w 1722"/>
                <a:gd name="T9" fmla="*/ 55 h 66"/>
                <a:gd name="T10" fmla="*/ 1700 w 1722"/>
                <a:gd name="T11" fmla="*/ 5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5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4 w 975"/>
                <a:gd name="T1" fmla="*/ 48 h 101"/>
                <a:gd name="T2" fmla="*/ 96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4 w 975"/>
                <a:gd name="T9" fmla="*/ 48 h 101"/>
                <a:gd name="T10" fmla="*/ 96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1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19 w 2141"/>
                <a:gd name="T7" fmla="*/ 0 h 198"/>
                <a:gd name="T8" fmla="*/ 211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5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49 w 2517"/>
                <a:gd name="T1" fmla="*/ 276 h 276"/>
                <a:gd name="T2" fmla="*/ 2484 w 2517"/>
                <a:gd name="T3" fmla="*/ 204 h 276"/>
                <a:gd name="T4" fmla="*/ 2227 w 2517"/>
                <a:gd name="T5" fmla="*/ 0 h 276"/>
                <a:gd name="T6" fmla="*/ 0 w 2517"/>
                <a:gd name="T7" fmla="*/ 276 h 276"/>
                <a:gd name="T8" fmla="*/ 2149 w 2517"/>
                <a:gd name="T9" fmla="*/ 276 h 276"/>
                <a:gd name="T10" fmla="*/ 214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6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1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18 w 729"/>
                <a:gd name="T7" fmla="*/ 240 h 240"/>
                <a:gd name="T8" fmla="*/ 71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6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18 w 729"/>
                <a:gd name="T1" fmla="*/ 318 h 318"/>
                <a:gd name="T2" fmla="*/ 71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18 w 729"/>
                <a:gd name="T9" fmla="*/ 318 h 318"/>
                <a:gd name="T10" fmla="*/ 71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6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6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6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6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7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7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7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7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7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7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9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7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8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8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8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8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8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8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28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328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28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5329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329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329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9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9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E676470D-C1C0-404B-9458-36420D4FC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47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  <p:sldLayoutId id="2147484042" r:id="rId13"/>
    <p:sldLayoutId id="2147484043" r:id="rId14"/>
    <p:sldLayoutId id="2147484044" r:id="rId15"/>
    <p:sldLayoutId id="2147484045" r:id="rId16"/>
    <p:sldLayoutId id="2147484046" r:id="rId17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9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20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1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1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1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1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1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28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0445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45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45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grpSp>
          <p:nvGrpSpPr>
            <p:cNvPr id="2059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0445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5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5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5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5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</p:grpSp>
        <p:sp>
          <p:nvSpPr>
            <p:cNvPr id="10446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46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47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206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7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206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7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7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07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7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7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7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7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072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73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448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448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48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49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fld id="{B177A8E4-E4CA-42C4-862A-300D0E33BC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449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28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0445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45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45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grpSp>
          <p:nvGrpSpPr>
            <p:cNvPr id="3083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0445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5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5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5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5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</p:grpSp>
        <p:sp>
          <p:nvSpPr>
            <p:cNvPr id="10446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46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47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308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7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309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309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3098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99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00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01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02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3096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7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448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448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48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49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fld id="{02DA19E5-60C6-46A0-9654-9A5121B6A8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449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28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0445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45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45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grpSp>
          <p:nvGrpSpPr>
            <p:cNvPr id="4107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0445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5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5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5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5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  <p:sp>
            <p:nvSpPr>
              <p:cNvPr id="10446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b="0">
                  <a:solidFill>
                    <a:srgbClr val="FFFFFF"/>
                  </a:solidFill>
                  <a:latin typeface="Verdana" pitchFamily="34" charset="0"/>
                </a:endParaRPr>
              </a:p>
            </p:txBody>
          </p:sp>
        </p:grpSp>
        <p:sp>
          <p:nvSpPr>
            <p:cNvPr id="10446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46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10447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411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7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411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11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412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2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2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2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2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4120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21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448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448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48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49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>
              <a:defRPr/>
            </a:pPr>
            <a:fld id="{2D5F02E7-5F50-4801-8782-0F21252F1D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449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4.jpeg"/><Relationship Id="rId4" Type="http://schemas.openxmlformats.org/officeDocument/2006/relationships/hyperlink" Target="#Par68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484313"/>
            <a:ext cx="8147050" cy="2447925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dirty="0" smtClean="0">
                <a:solidFill>
                  <a:srgbClr val="F8BE56"/>
                </a:solidFill>
              </a:rPr>
              <a:t>Об особенностях режима рабочего времени и времени отдыха работников ОУ</a:t>
            </a:r>
          </a:p>
        </p:txBody>
      </p:sp>
      <p:pic>
        <p:nvPicPr>
          <p:cNvPr id="3993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build="p" autoUpdateAnimBg="0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7427912" cy="142081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600" dirty="0" smtClean="0">
                <a:solidFill>
                  <a:srgbClr val="F8BE56"/>
                </a:solidFill>
              </a:rPr>
              <a:t>Особенности режима рабочего времени и времени отдыха</a:t>
            </a:r>
            <a:br>
              <a:rPr lang="ru-RU" sz="3600" dirty="0" smtClean="0">
                <a:solidFill>
                  <a:srgbClr val="F8BE56"/>
                </a:solidFill>
              </a:rPr>
            </a:br>
            <a:r>
              <a:rPr lang="ru-RU" sz="2000" dirty="0" smtClean="0">
                <a:solidFill>
                  <a:srgbClr val="F8BE56"/>
                </a:solidFill>
              </a:rPr>
              <a:t>приказ </a:t>
            </a:r>
            <a:r>
              <a:rPr lang="ru-RU" sz="2000" dirty="0" err="1" smtClean="0">
                <a:solidFill>
                  <a:srgbClr val="F8BE56"/>
                </a:solidFill>
              </a:rPr>
              <a:t>Минобрнауки</a:t>
            </a:r>
            <a:r>
              <a:rPr lang="ru-RU" sz="2000" dirty="0" smtClean="0">
                <a:solidFill>
                  <a:srgbClr val="F8BE56"/>
                </a:solidFill>
              </a:rPr>
              <a:t> России от 11.05.2016 № 536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>РРРР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365250"/>
            <a:ext cx="8928100" cy="5327650"/>
          </a:xfrm>
        </p:spPr>
        <p:txBody>
          <a:bodyPr/>
          <a:lstStyle/>
          <a:p>
            <a:r>
              <a:rPr lang="ru-RU" altLang="ru-RU" sz="2400" smtClean="0">
                <a:effectLst/>
                <a:cs typeface="Times New Roman" pitchFamily="18" charset="0"/>
              </a:rPr>
              <a:t>П.2.3. </a:t>
            </a:r>
            <a:r>
              <a:rPr lang="ru-RU" altLang="ru-RU" sz="2400" b="1" smtClean="0">
                <a:effectLst/>
                <a:cs typeface="Times New Roman" pitchFamily="18" charset="0"/>
              </a:rPr>
              <a:t>Другая часть педагогической работы регулируется:</a:t>
            </a:r>
            <a:endParaRPr lang="ru-RU" altLang="ru-RU" sz="2400" smtClean="0">
              <a:effectLst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smtClean="0">
                <a:effectLst/>
                <a:cs typeface="Times New Roman" pitchFamily="18" charset="0"/>
              </a:rPr>
              <a:t> - </a:t>
            </a:r>
            <a:r>
              <a:rPr lang="ru-RU" altLang="ru-RU" sz="2400" b="1" smtClean="0">
                <a:effectLst/>
                <a:cs typeface="Times New Roman" pitchFamily="18" charset="0"/>
              </a:rPr>
              <a:t>самостоятельно</a:t>
            </a:r>
            <a:r>
              <a:rPr lang="ru-RU" altLang="ru-RU" sz="2400" smtClean="0">
                <a:effectLst/>
                <a:cs typeface="Times New Roman" pitchFamily="18" charset="0"/>
              </a:rPr>
              <a:t> работниками;</a:t>
            </a:r>
          </a:p>
          <a:p>
            <a:pPr>
              <a:buFontTx/>
              <a:buChar char="-"/>
            </a:pPr>
            <a:r>
              <a:rPr lang="ru-RU" altLang="ru-RU" sz="2400" b="1" smtClean="0">
                <a:effectLst/>
                <a:cs typeface="Times New Roman" pitchFamily="18" charset="0"/>
              </a:rPr>
              <a:t>в порядке, устанавливаемом ПВТР</a:t>
            </a:r>
            <a:r>
              <a:rPr lang="ru-RU" altLang="ru-RU" sz="2400" smtClean="0">
                <a:effectLst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altLang="ru-RU" sz="2400" b="1" smtClean="0">
                <a:effectLst/>
                <a:cs typeface="Times New Roman" pitchFamily="18" charset="0"/>
              </a:rPr>
              <a:t>планами и графиками </a:t>
            </a:r>
            <a:r>
              <a:rPr lang="ru-RU" altLang="ru-RU" sz="2000" smtClean="0">
                <a:effectLst/>
                <a:cs typeface="Times New Roman" pitchFamily="18" charset="0"/>
              </a:rPr>
              <a:t>(педсоветы, методсоветы, проведение родительских собраний);</a:t>
            </a:r>
          </a:p>
          <a:p>
            <a:pPr>
              <a:buFontTx/>
              <a:buChar char="-"/>
            </a:pPr>
            <a:r>
              <a:rPr lang="ru-RU" altLang="ru-RU" sz="2400" b="1" smtClean="0">
                <a:effectLst/>
                <a:cs typeface="Times New Roman" pitchFamily="18" charset="0"/>
              </a:rPr>
              <a:t>графиками, планами, расписаниями, утверждаемыми ЛНА, КД </a:t>
            </a:r>
            <a:r>
              <a:rPr lang="ru-RU" altLang="ru-RU" sz="2400" smtClean="0">
                <a:effectLst/>
                <a:cs typeface="Times New Roman" pitchFamily="18" charset="0"/>
              </a:rPr>
              <a:t>(с указанием в ЛНА, КД порядка и условий выполнения работ);</a:t>
            </a:r>
          </a:p>
          <a:p>
            <a:pPr>
              <a:buFontTx/>
              <a:buChar char="-"/>
            </a:pPr>
            <a:r>
              <a:rPr lang="ru-RU" altLang="ru-RU" sz="2400" smtClean="0">
                <a:effectLst/>
                <a:cs typeface="Times New Roman" pitchFamily="18" charset="0"/>
              </a:rPr>
              <a:t>ТД (ДС к ТД) – дополнительные виды работ с указанием их содержания, срока выполнения и размера оплаты);</a:t>
            </a:r>
          </a:p>
          <a:p>
            <a:pPr>
              <a:buFontTx/>
              <a:buChar char="-"/>
            </a:pPr>
            <a:r>
              <a:rPr lang="ru-RU" altLang="ru-RU" sz="2400" smtClean="0">
                <a:effectLst/>
                <a:cs typeface="Times New Roman" pitchFamily="18" charset="0"/>
              </a:rPr>
              <a:t>ЛНА </a:t>
            </a:r>
            <a:r>
              <a:rPr lang="ru-RU" altLang="ru-RU" sz="2000" smtClean="0">
                <a:effectLst/>
                <a:cs typeface="Times New Roman" pitchFamily="18" charset="0"/>
              </a:rPr>
              <a:t>(кратковременные дежурства, режим рабочего дня с разделением его на части, работа в каникулярное время)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smtClean="0">
                <a:effectLst/>
              </a:rPr>
              <a:t> </a:t>
            </a:r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Line 11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58" name="Line 12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59" name="Line 13"/>
          <p:cNvSpPr>
            <a:spLocks noChangeShapeType="1"/>
          </p:cNvSpPr>
          <p:nvPr/>
        </p:nvSpPr>
        <p:spPr bwMode="auto">
          <a:xfrm>
            <a:off x="2555875" y="40767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0" name="Line 14"/>
          <p:cNvSpPr>
            <a:spLocks noChangeShapeType="1"/>
          </p:cNvSpPr>
          <p:nvPr/>
        </p:nvSpPr>
        <p:spPr bwMode="auto">
          <a:xfrm flipH="1">
            <a:off x="2555875" y="4149725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1" name="Line 15"/>
          <p:cNvSpPr>
            <a:spLocks noChangeShapeType="1"/>
          </p:cNvSpPr>
          <p:nvPr/>
        </p:nvSpPr>
        <p:spPr bwMode="auto">
          <a:xfrm>
            <a:off x="6084888" y="4076700"/>
            <a:ext cx="5746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2" name="Line 16"/>
          <p:cNvSpPr>
            <a:spLocks noChangeShapeType="1"/>
          </p:cNvSpPr>
          <p:nvPr/>
        </p:nvSpPr>
        <p:spPr bwMode="auto">
          <a:xfrm flipH="1">
            <a:off x="2555875" y="4076700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63" name="Line 17"/>
          <p:cNvSpPr>
            <a:spLocks noChangeShapeType="1"/>
          </p:cNvSpPr>
          <p:nvPr/>
        </p:nvSpPr>
        <p:spPr bwMode="auto">
          <a:xfrm>
            <a:off x="2843213" y="4221163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4213" name="Rectangle 21"/>
          <p:cNvSpPr>
            <a:spLocks noChangeArrowheads="1"/>
          </p:cNvSpPr>
          <p:nvPr/>
        </p:nvSpPr>
        <p:spPr bwMode="auto">
          <a:xfrm>
            <a:off x="1690688" y="476250"/>
            <a:ext cx="7921625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0" dirty="0">
                <a:solidFill>
                  <a:srgbClr val="F8BE5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      </a:t>
            </a:r>
            <a:r>
              <a:rPr lang="ru-RU" sz="2400" b="0" dirty="0">
                <a:latin typeface="Verdana" pitchFamily="34" charset="0"/>
              </a:rPr>
              <a:t> </a:t>
            </a:r>
            <a:endParaRPr lang="ru-RU" sz="2400" i="1" dirty="0">
              <a:solidFill>
                <a:srgbClr val="F8BE56"/>
              </a:solidFill>
              <a:latin typeface="Verdana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4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7427912" cy="142081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600" dirty="0" smtClean="0">
                <a:solidFill>
                  <a:srgbClr val="F8BE56"/>
                </a:solidFill>
              </a:rPr>
              <a:t>Особенности режима рабочего времени и времени отдыха</a:t>
            </a:r>
            <a:br>
              <a:rPr lang="ru-RU" sz="3600" dirty="0" smtClean="0">
                <a:solidFill>
                  <a:srgbClr val="F8BE56"/>
                </a:solidFill>
              </a:rPr>
            </a:br>
            <a:r>
              <a:rPr lang="ru-RU" sz="2000" dirty="0" smtClean="0">
                <a:solidFill>
                  <a:srgbClr val="F8BE56"/>
                </a:solidFill>
              </a:rPr>
              <a:t>приказ </a:t>
            </a:r>
            <a:r>
              <a:rPr lang="ru-RU" sz="2000" dirty="0" err="1" smtClean="0">
                <a:solidFill>
                  <a:srgbClr val="F8BE56"/>
                </a:solidFill>
              </a:rPr>
              <a:t>Минобрнауки</a:t>
            </a:r>
            <a:r>
              <a:rPr lang="ru-RU" sz="2000" dirty="0" smtClean="0">
                <a:solidFill>
                  <a:srgbClr val="F8BE56"/>
                </a:solidFill>
              </a:rPr>
              <a:t> России от 11.05.2016 № 536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>РРРР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365250"/>
            <a:ext cx="8928100" cy="5327650"/>
          </a:xfrm>
        </p:spPr>
        <p:txBody>
          <a:bodyPr/>
          <a:lstStyle/>
          <a:p>
            <a:pPr algn="ctr"/>
            <a:endParaRPr lang="ru-RU" altLang="ru-RU" sz="2400" smtClean="0">
              <a:effectLst/>
              <a:cs typeface="Times New Roman" pitchFamily="18" charset="0"/>
            </a:endParaRPr>
          </a:p>
          <a:p>
            <a:pPr algn="just"/>
            <a:r>
              <a:rPr lang="ru-RU" altLang="ru-RU" sz="2400" smtClean="0">
                <a:effectLst/>
                <a:cs typeface="Times New Roman" pitchFamily="18" charset="0"/>
              </a:rPr>
              <a:t>П.2.4.  </a:t>
            </a:r>
            <a:r>
              <a:rPr lang="ru-RU" altLang="ru-RU" sz="2400" u="sng" smtClean="0">
                <a:solidFill>
                  <a:srgbClr val="FF0000"/>
                </a:solidFill>
                <a:effectLst/>
                <a:cs typeface="Times New Roman" pitchFamily="18" charset="0"/>
              </a:rPr>
              <a:t>В дни недели </a:t>
            </a:r>
            <a:r>
              <a:rPr lang="ru-RU" altLang="ru-RU" sz="2400" smtClean="0">
                <a:effectLst/>
                <a:cs typeface="Times New Roman" pitchFamily="18" charset="0"/>
              </a:rPr>
              <a:t>(периоды времени, в течение которых функционирует организация), </a:t>
            </a:r>
            <a:r>
              <a:rPr lang="ru-RU" altLang="ru-RU" sz="2400" b="1" u="sng" smtClean="0">
                <a:solidFill>
                  <a:srgbClr val="FF0000"/>
                </a:solidFill>
                <a:effectLst/>
                <a:cs typeface="Times New Roman" pitchFamily="18" charset="0"/>
              </a:rPr>
              <a:t>свободные для работников</a:t>
            </a:r>
            <a:r>
              <a:rPr lang="ru-RU" altLang="ru-RU" sz="2400" b="1" smtClean="0">
                <a:effectLst/>
                <a:cs typeface="Times New Roman" pitchFamily="18" charset="0"/>
              </a:rPr>
              <a:t>, ведущих преподавательскую работу</a:t>
            </a:r>
            <a:r>
              <a:rPr lang="ru-RU" altLang="ru-RU" sz="2400" smtClean="0">
                <a:effectLst/>
                <a:cs typeface="Times New Roman" pitchFamily="18" charset="0"/>
              </a:rPr>
              <a:t>, от проведения занятий по расписанию и выполнения непосредственно в организации иных должностных обязанностей, предусмотренных квалификационными характеристиками по занимаемой должности, а также от выполнения дополнительных видов работ за дополнительную оплату, </a:t>
            </a:r>
            <a:r>
              <a:rPr lang="ru-RU" altLang="ru-RU" sz="2400" b="1" i="1" u="sng" smtClean="0">
                <a:solidFill>
                  <a:srgbClr val="FF0000"/>
                </a:solidFill>
                <a:effectLst/>
                <a:cs typeface="Times New Roman" pitchFamily="18" charset="0"/>
              </a:rPr>
              <a:t>обязательное присутствие в организации не требуется</a:t>
            </a:r>
            <a:r>
              <a:rPr lang="ru-RU" altLang="ru-RU" sz="2400" b="1" i="1" smtClean="0">
                <a:effectLst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None/>
            </a:pPr>
            <a:r>
              <a:rPr lang="ru-RU" altLang="ru-RU" sz="2400" smtClean="0">
                <a:effectLst/>
                <a:cs typeface="Times New Roman" pitchFamily="18" charset="0"/>
              </a:rPr>
              <a:t> </a:t>
            </a:r>
            <a:endParaRPr lang="ru-RU" altLang="ru-RU" sz="2400" smtClean="0">
              <a:effectLst/>
            </a:endParaRP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Line 11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2" name="Line 12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3" name="Line 13"/>
          <p:cNvSpPr>
            <a:spLocks noChangeShapeType="1"/>
          </p:cNvSpPr>
          <p:nvPr/>
        </p:nvSpPr>
        <p:spPr bwMode="auto">
          <a:xfrm>
            <a:off x="2555875" y="40767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4" name="Line 14"/>
          <p:cNvSpPr>
            <a:spLocks noChangeShapeType="1"/>
          </p:cNvSpPr>
          <p:nvPr/>
        </p:nvSpPr>
        <p:spPr bwMode="auto">
          <a:xfrm flipH="1">
            <a:off x="2555875" y="4149725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5" name="Line 15"/>
          <p:cNvSpPr>
            <a:spLocks noChangeShapeType="1"/>
          </p:cNvSpPr>
          <p:nvPr/>
        </p:nvSpPr>
        <p:spPr bwMode="auto">
          <a:xfrm>
            <a:off x="6084888" y="4076700"/>
            <a:ext cx="5746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6" name="Line 16"/>
          <p:cNvSpPr>
            <a:spLocks noChangeShapeType="1"/>
          </p:cNvSpPr>
          <p:nvPr/>
        </p:nvSpPr>
        <p:spPr bwMode="auto">
          <a:xfrm flipH="1">
            <a:off x="2555875" y="4076700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187" name="Line 17"/>
          <p:cNvSpPr>
            <a:spLocks noChangeShapeType="1"/>
          </p:cNvSpPr>
          <p:nvPr/>
        </p:nvSpPr>
        <p:spPr bwMode="auto">
          <a:xfrm>
            <a:off x="2843213" y="4221163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4213" name="Rectangle 21"/>
          <p:cNvSpPr>
            <a:spLocks noChangeArrowheads="1"/>
          </p:cNvSpPr>
          <p:nvPr/>
        </p:nvSpPr>
        <p:spPr bwMode="auto">
          <a:xfrm>
            <a:off x="1690688" y="476250"/>
            <a:ext cx="7921625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0" dirty="0">
                <a:solidFill>
                  <a:srgbClr val="F8BE5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      </a:t>
            </a:r>
            <a:r>
              <a:rPr lang="ru-RU" sz="2400" b="0" dirty="0">
                <a:latin typeface="Verdana" pitchFamily="34" charset="0"/>
              </a:rPr>
              <a:t> </a:t>
            </a:r>
            <a:endParaRPr lang="ru-RU" sz="2400" i="1" dirty="0">
              <a:solidFill>
                <a:srgbClr val="F8BE56"/>
              </a:solidFill>
              <a:latin typeface="Verdana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4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7427912" cy="142081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600" dirty="0" smtClean="0">
                <a:solidFill>
                  <a:srgbClr val="F8BE56"/>
                </a:solidFill>
              </a:rPr>
              <a:t>Особенности режима рабочего времени и времени отдыха</a:t>
            </a:r>
            <a:br>
              <a:rPr lang="ru-RU" sz="3600" dirty="0" smtClean="0">
                <a:solidFill>
                  <a:srgbClr val="F8BE56"/>
                </a:solidFill>
              </a:rPr>
            </a:br>
            <a:r>
              <a:rPr lang="ru-RU" sz="2000" dirty="0" smtClean="0">
                <a:solidFill>
                  <a:srgbClr val="F8BE56"/>
                </a:solidFill>
              </a:rPr>
              <a:t>приказ </a:t>
            </a:r>
            <a:r>
              <a:rPr lang="ru-RU" sz="2000" dirty="0" err="1" smtClean="0">
                <a:solidFill>
                  <a:srgbClr val="F8BE56"/>
                </a:solidFill>
              </a:rPr>
              <a:t>Минобрнауки</a:t>
            </a:r>
            <a:r>
              <a:rPr lang="ru-RU" sz="2000" dirty="0" smtClean="0">
                <a:solidFill>
                  <a:srgbClr val="F8BE56"/>
                </a:solidFill>
              </a:rPr>
              <a:t> России от 11.05.2016 № 536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>РРРР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365250"/>
            <a:ext cx="8928100" cy="5327650"/>
          </a:xfrm>
        </p:spPr>
        <p:txBody>
          <a:bodyPr/>
          <a:lstStyle/>
          <a:p>
            <a:pPr algn="just"/>
            <a:endParaRPr lang="ru-RU" altLang="ru-RU" sz="2400" smtClean="0">
              <a:effectLst/>
              <a:cs typeface="Times New Roman" pitchFamily="18" charset="0"/>
            </a:endParaRPr>
          </a:p>
          <a:p>
            <a:pPr algn="just"/>
            <a:endParaRPr lang="ru-RU" altLang="ru-RU" sz="2400" smtClean="0">
              <a:effectLst/>
              <a:cs typeface="Times New Roman" pitchFamily="18" charset="0"/>
            </a:endParaRPr>
          </a:p>
          <a:p>
            <a:pPr algn="just"/>
            <a:r>
              <a:rPr lang="ru-RU" altLang="ru-RU" sz="2400" smtClean="0">
                <a:effectLst/>
                <a:cs typeface="Times New Roman" pitchFamily="18" charset="0"/>
              </a:rPr>
              <a:t>П.3.1. При составлении графиков работы педагогических и иных работников </a:t>
            </a:r>
            <a:r>
              <a:rPr lang="ru-RU" altLang="ru-RU" sz="2400" b="1" smtClean="0">
                <a:effectLst/>
                <a:cs typeface="Times New Roman" pitchFamily="18" charset="0"/>
              </a:rPr>
              <a:t>перерывы в рабочем времени, составляющие более двух часов подряд</a:t>
            </a:r>
            <a:r>
              <a:rPr lang="ru-RU" altLang="ru-RU" sz="2400" smtClean="0">
                <a:effectLst/>
                <a:cs typeface="Times New Roman" pitchFamily="18" charset="0"/>
              </a:rPr>
              <a:t>, не связанные с их отдыхом и приемом пищи, </a:t>
            </a:r>
            <a:r>
              <a:rPr lang="ru-RU" altLang="ru-RU" sz="2400" b="1" smtClean="0">
                <a:effectLst/>
                <a:cs typeface="Times New Roman" pitchFamily="18" charset="0"/>
              </a:rPr>
              <a:t>не допускаются</a:t>
            </a:r>
            <a:r>
              <a:rPr lang="ru-RU" altLang="ru-RU" sz="2400" smtClean="0">
                <a:effectLst/>
                <a:cs typeface="Times New Roman" pitchFamily="18" charset="0"/>
              </a:rPr>
              <a:t>, за исключением случаев, предусмотренных Особенностями.</a:t>
            </a:r>
          </a:p>
          <a:p>
            <a:pPr algn="just"/>
            <a:r>
              <a:rPr lang="ru-RU" altLang="ru-RU" sz="2400" smtClean="0">
                <a:effectLst/>
                <a:cs typeface="Times New Roman" pitchFamily="18" charset="0"/>
              </a:rPr>
              <a:t>Длительные перерывы между занятиями при составлении расписания </a:t>
            </a:r>
            <a:r>
              <a:rPr lang="ru-RU" altLang="ru-RU" sz="2400" b="1" smtClean="0">
                <a:effectLst/>
                <a:cs typeface="Times New Roman" pitchFamily="18" charset="0"/>
              </a:rPr>
              <a:t>допускаются только по письменному заявлению работников</a:t>
            </a:r>
            <a:r>
              <a:rPr lang="ru-RU" altLang="ru-RU" sz="2400" smtClean="0">
                <a:effectLst/>
                <a:cs typeface="Times New Roman" pitchFamily="18" charset="0"/>
              </a:rPr>
              <a:t>, ведущих преподавательскую работу.</a:t>
            </a:r>
          </a:p>
          <a:p>
            <a:pPr algn="just"/>
            <a:endParaRPr lang="ru-RU" altLang="ru-RU" sz="2400" smtClean="0">
              <a:effectLst/>
              <a:cs typeface="Times New Roman" pitchFamily="18" charset="0"/>
            </a:endParaRPr>
          </a:p>
          <a:p>
            <a:pPr algn="just"/>
            <a:endParaRPr lang="ru-RU" altLang="ru-RU" sz="2400" smtClean="0">
              <a:effectLst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endParaRPr lang="ru-RU" altLang="ru-RU" sz="2400" smtClean="0">
              <a:effectLst/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Line 11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06" name="Line 12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07" name="Line 13"/>
          <p:cNvSpPr>
            <a:spLocks noChangeShapeType="1"/>
          </p:cNvSpPr>
          <p:nvPr/>
        </p:nvSpPr>
        <p:spPr bwMode="auto">
          <a:xfrm>
            <a:off x="2555875" y="40767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08" name="Line 14"/>
          <p:cNvSpPr>
            <a:spLocks noChangeShapeType="1"/>
          </p:cNvSpPr>
          <p:nvPr/>
        </p:nvSpPr>
        <p:spPr bwMode="auto">
          <a:xfrm flipH="1">
            <a:off x="2555875" y="4149725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09" name="Line 15"/>
          <p:cNvSpPr>
            <a:spLocks noChangeShapeType="1"/>
          </p:cNvSpPr>
          <p:nvPr/>
        </p:nvSpPr>
        <p:spPr bwMode="auto">
          <a:xfrm>
            <a:off x="6084888" y="4076700"/>
            <a:ext cx="5746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10" name="Line 16"/>
          <p:cNvSpPr>
            <a:spLocks noChangeShapeType="1"/>
          </p:cNvSpPr>
          <p:nvPr/>
        </p:nvSpPr>
        <p:spPr bwMode="auto">
          <a:xfrm flipH="1">
            <a:off x="2555875" y="4076700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11" name="Line 17"/>
          <p:cNvSpPr>
            <a:spLocks noChangeShapeType="1"/>
          </p:cNvSpPr>
          <p:nvPr/>
        </p:nvSpPr>
        <p:spPr bwMode="auto">
          <a:xfrm>
            <a:off x="2843213" y="4221163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4213" name="Rectangle 21"/>
          <p:cNvSpPr>
            <a:spLocks noChangeArrowheads="1"/>
          </p:cNvSpPr>
          <p:nvPr/>
        </p:nvSpPr>
        <p:spPr bwMode="auto">
          <a:xfrm>
            <a:off x="1690688" y="476250"/>
            <a:ext cx="7921625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0" dirty="0">
                <a:solidFill>
                  <a:srgbClr val="F8BE5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      </a:t>
            </a:r>
            <a:r>
              <a:rPr lang="ru-RU" sz="2400" b="0" dirty="0">
                <a:latin typeface="Verdana" pitchFamily="34" charset="0"/>
              </a:rPr>
              <a:t> </a:t>
            </a:r>
            <a:endParaRPr lang="ru-RU" sz="2400" i="1" dirty="0">
              <a:solidFill>
                <a:srgbClr val="F8BE56"/>
              </a:solidFill>
              <a:latin typeface="Verdana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4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60475" y="203200"/>
            <a:ext cx="7427913" cy="100806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400" dirty="0" smtClean="0">
                <a:solidFill>
                  <a:srgbClr val="F8BE56"/>
                </a:solidFill>
              </a:rPr>
              <a:t>Особенности режима рабочего времени и времени отдыха</a:t>
            </a:r>
            <a:r>
              <a:rPr lang="ru-RU" sz="3600" dirty="0" smtClean="0">
                <a:solidFill>
                  <a:srgbClr val="F8BE56"/>
                </a:solidFill>
              </a:rPr>
              <a:t/>
            </a:r>
            <a:br>
              <a:rPr lang="ru-RU" sz="3600" dirty="0" smtClean="0">
                <a:solidFill>
                  <a:srgbClr val="F8BE56"/>
                </a:solidFill>
              </a:rPr>
            </a:br>
            <a:r>
              <a:rPr lang="ru-RU" sz="2000" dirty="0" smtClean="0">
                <a:solidFill>
                  <a:srgbClr val="F8BE56"/>
                </a:solidFill>
              </a:rPr>
              <a:t>приказ </a:t>
            </a:r>
            <a:r>
              <a:rPr lang="ru-RU" sz="2000" dirty="0" err="1" smtClean="0">
                <a:solidFill>
                  <a:srgbClr val="F8BE56"/>
                </a:solidFill>
              </a:rPr>
              <a:t>Минобрнауки</a:t>
            </a:r>
            <a:r>
              <a:rPr lang="ru-RU" sz="2000" dirty="0" smtClean="0">
                <a:solidFill>
                  <a:srgbClr val="F8BE56"/>
                </a:solidFill>
              </a:rPr>
              <a:t> России от 11.05.2016 № 536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>РРРР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365250"/>
            <a:ext cx="8928100" cy="5327650"/>
          </a:xfrm>
        </p:spPr>
        <p:txBody>
          <a:bodyPr/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ru-RU" altLang="ru-RU" sz="2100" dirty="0" smtClean="0">
                <a:effectLst/>
                <a:cs typeface="Times New Roman" pitchFamily="18" charset="0"/>
              </a:rPr>
              <a:t>П.3.</a:t>
            </a:r>
            <a:r>
              <a:rPr lang="en-US" altLang="ru-RU" sz="2100" dirty="0" smtClean="0">
                <a:effectLst/>
                <a:cs typeface="Times New Roman" pitchFamily="18" charset="0"/>
              </a:rPr>
              <a:t>2</a:t>
            </a:r>
            <a:r>
              <a:rPr lang="ru-RU" altLang="ru-RU" sz="2100" dirty="0" smtClean="0">
                <a:effectLst/>
                <a:cs typeface="Times New Roman" pitchFamily="18" charset="0"/>
              </a:rPr>
              <a:t>. Условия для установления РРВ с разделением на части с перерывом, составляющим два и более часа подряд, :</a:t>
            </a:r>
          </a:p>
          <a:p>
            <a:pPr algn="just">
              <a:defRPr/>
            </a:pPr>
            <a:r>
              <a:rPr lang="ru-RU" altLang="ru-RU" sz="2100" dirty="0" smtClean="0">
                <a:effectLst/>
                <a:cs typeface="Times New Roman" pitchFamily="18" charset="0"/>
              </a:rPr>
              <a:t>Исключительные случаи</a:t>
            </a:r>
          </a:p>
          <a:p>
            <a:pPr algn="just">
              <a:defRPr/>
            </a:pPr>
            <a:r>
              <a:rPr lang="ru-RU" altLang="ru-RU" sz="2100" dirty="0" smtClean="0">
                <a:effectLst/>
                <a:cs typeface="Times New Roman" pitchFamily="18" charset="0"/>
              </a:rPr>
              <a:t>Организация с круглосуточным пребыванием обучающихся, </a:t>
            </a:r>
          </a:p>
          <a:p>
            <a:pPr algn="just">
              <a:defRPr/>
            </a:pPr>
            <a:r>
              <a:rPr lang="ru-RU" altLang="ru-RU" sz="2100" dirty="0" smtClean="0">
                <a:effectLst/>
                <a:cs typeface="Times New Roman" pitchFamily="18" charset="0"/>
              </a:rPr>
              <a:t>Чередуется воспитательная и учебная деятельность в течение дня в пределах установленной нормы часов</a:t>
            </a:r>
          </a:p>
          <a:p>
            <a:pPr algn="just">
              <a:defRPr/>
            </a:pPr>
            <a:r>
              <a:rPr lang="ru-RU" altLang="ru-RU" sz="2100" dirty="0" smtClean="0">
                <a:effectLst/>
                <a:cs typeface="Times New Roman" pitchFamily="18" charset="0"/>
              </a:rPr>
              <a:t>Учет мнения выборного органа первичной профсоюзной организации </a:t>
            </a:r>
          </a:p>
          <a:p>
            <a:pPr algn="just">
              <a:defRPr/>
            </a:pPr>
            <a:r>
              <a:rPr lang="ru-RU" altLang="ru-RU" sz="2100" dirty="0" smtClean="0">
                <a:effectLst/>
                <a:cs typeface="Times New Roman" pitchFamily="18" charset="0"/>
              </a:rPr>
              <a:t>Устанавливается в ЛНА для воспитателей, осуществляющих педагогическую работу в группах обучающихся школьного возраста</a:t>
            </a:r>
          </a:p>
          <a:p>
            <a:pPr algn="just">
              <a:defRPr/>
            </a:pPr>
            <a:r>
              <a:rPr lang="ru-RU" altLang="ru-RU" sz="2100" dirty="0" smtClean="0">
                <a:effectLst/>
                <a:cs typeface="Times New Roman" pitchFamily="18" charset="0"/>
              </a:rPr>
              <a:t>Устанавливается соответствующая компенсация такого неудобного режима работы в порядке и размерах, предусматриваемых коллективным договором</a:t>
            </a:r>
          </a:p>
          <a:p>
            <a:pPr algn="just">
              <a:defRPr/>
            </a:pPr>
            <a:r>
              <a:rPr lang="ru-RU" altLang="ru-RU" sz="2100" dirty="0" smtClean="0">
                <a:effectLst/>
                <a:cs typeface="Times New Roman" pitchFamily="18" charset="0"/>
              </a:rPr>
              <a:t>Время указанного перерыва в рабочее время не включается.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ru-RU" altLang="ru-RU" sz="2400" dirty="0" smtClean="0">
              <a:effectLst/>
              <a:cs typeface="Times New Roman" pitchFamily="18" charset="0"/>
            </a:endParaRPr>
          </a:p>
          <a:p>
            <a:pPr algn="just">
              <a:defRPr/>
            </a:pPr>
            <a:endParaRPr lang="ru-RU" altLang="ru-RU" sz="2400" dirty="0" smtClean="0">
              <a:effectLst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  <a:defRPr/>
            </a:pPr>
            <a:endParaRPr lang="ru-RU" altLang="ru-RU" sz="2400" dirty="0" smtClean="0">
              <a:effectLst/>
            </a:endParaRP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Line 11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30" name="Line 12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31" name="Line 13"/>
          <p:cNvSpPr>
            <a:spLocks noChangeShapeType="1"/>
          </p:cNvSpPr>
          <p:nvPr/>
        </p:nvSpPr>
        <p:spPr bwMode="auto">
          <a:xfrm>
            <a:off x="2555875" y="40767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32" name="Line 14"/>
          <p:cNvSpPr>
            <a:spLocks noChangeShapeType="1"/>
          </p:cNvSpPr>
          <p:nvPr/>
        </p:nvSpPr>
        <p:spPr bwMode="auto">
          <a:xfrm flipH="1">
            <a:off x="2555875" y="4149725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33" name="Line 15"/>
          <p:cNvSpPr>
            <a:spLocks noChangeShapeType="1"/>
          </p:cNvSpPr>
          <p:nvPr/>
        </p:nvSpPr>
        <p:spPr bwMode="auto">
          <a:xfrm>
            <a:off x="6084888" y="4076700"/>
            <a:ext cx="5746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34" name="Line 16"/>
          <p:cNvSpPr>
            <a:spLocks noChangeShapeType="1"/>
          </p:cNvSpPr>
          <p:nvPr/>
        </p:nvSpPr>
        <p:spPr bwMode="auto">
          <a:xfrm flipH="1">
            <a:off x="2555875" y="4076700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35" name="Line 17"/>
          <p:cNvSpPr>
            <a:spLocks noChangeShapeType="1"/>
          </p:cNvSpPr>
          <p:nvPr/>
        </p:nvSpPr>
        <p:spPr bwMode="auto">
          <a:xfrm>
            <a:off x="2843213" y="4221163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4213" name="Rectangle 21"/>
          <p:cNvSpPr>
            <a:spLocks noChangeArrowheads="1"/>
          </p:cNvSpPr>
          <p:nvPr/>
        </p:nvSpPr>
        <p:spPr bwMode="auto">
          <a:xfrm>
            <a:off x="1690688" y="476250"/>
            <a:ext cx="7921625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0" dirty="0">
                <a:solidFill>
                  <a:srgbClr val="F8BE5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      </a:t>
            </a:r>
            <a:r>
              <a:rPr lang="ru-RU" sz="2400" b="0" dirty="0">
                <a:latin typeface="Verdana" pitchFamily="34" charset="0"/>
              </a:rPr>
              <a:t> </a:t>
            </a:r>
            <a:endParaRPr lang="ru-RU" sz="2400" i="1" dirty="0">
              <a:solidFill>
                <a:srgbClr val="F8BE56"/>
              </a:solidFill>
              <a:latin typeface="Verdana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4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60475" y="203200"/>
            <a:ext cx="7427913" cy="100806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400" dirty="0" smtClean="0">
                <a:solidFill>
                  <a:srgbClr val="F8BE56"/>
                </a:solidFill>
              </a:rPr>
              <a:t>Особенности режима рабочего времени и времени отдыха</a:t>
            </a:r>
            <a:r>
              <a:rPr lang="ru-RU" sz="3600" dirty="0" smtClean="0">
                <a:solidFill>
                  <a:srgbClr val="F8BE56"/>
                </a:solidFill>
              </a:rPr>
              <a:t/>
            </a:r>
            <a:br>
              <a:rPr lang="ru-RU" sz="3600" dirty="0" smtClean="0">
                <a:solidFill>
                  <a:srgbClr val="F8BE56"/>
                </a:solidFill>
              </a:rPr>
            </a:br>
            <a:r>
              <a:rPr lang="ru-RU" sz="2000" dirty="0" smtClean="0">
                <a:solidFill>
                  <a:srgbClr val="F8BE56"/>
                </a:solidFill>
              </a:rPr>
              <a:t>приказ </a:t>
            </a:r>
            <a:r>
              <a:rPr lang="ru-RU" sz="2000" dirty="0" err="1" smtClean="0">
                <a:solidFill>
                  <a:srgbClr val="F8BE56"/>
                </a:solidFill>
              </a:rPr>
              <a:t>Минобрнауки</a:t>
            </a:r>
            <a:r>
              <a:rPr lang="ru-RU" sz="2000" dirty="0" smtClean="0">
                <a:solidFill>
                  <a:srgbClr val="F8BE56"/>
                </a:solidFill>
              </a:rPr>
              <a:t> России от 11.05.2016 № 536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>РРРР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365250"/>
            <a:ext cx="8928100" cy="5327650"/>
          </a:xfrm>
        </p:spPr>
        <p:txBody>
          <a:bodyPr/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ru-RU" altLang="ru-RU" sz="2100" dirty="0" smtClean="0">
                <a:effectLst/>
                <a:cs typeface="Times New Roman" pitchFamily="18" charset="0"/>
              </a:rPr>
              <a:t>П.3.</a:t>
            </a:r>
            <a:r>
              <a:rPr lang="en-US" altLang="ru-RU" sz="2100" dirty="0" smtClean="0">
                <a:effectLst/>
                <a:cs typeface="Times New Roman" pitchFamily="18" charset="0"/>
              </a:rPr>
              <a:t>2</a:t>
            </a:r>
            <a:r>
              <a:rPr lang="ru-RU" altLang="ru-RU" sz="2100" dirty="0" smtClean="0">
                <a:effectLst/>
                <a:cs typeface="Times New Roman" pitchFamily="18" charset="0"/>
              </a:rPr>
              <a:t>. </a:t>
            </a:r>
            <a:endParaRPr lang="ru-RU" altLang="ru-RU" sz="2400" dirty="0" smtClean="0">
              <a:effectLst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/>
              <a:t>Перерывы в работе, образующиеся в связи с выполнением воспитателями педагогической работы сверх установленных норм, к режиму рабочего дня с разделением его на части не относятся.</a:t>
            </a:r>
          </a:p>
          <a:p>
            <a:pPr>
              <a:defRPr/>
            </a:pPr>
            <a:r>
              <a:rPr lang="ru-RU" sz="2400" dirty="0"/>
              <a:t>В целях экономии времени воспитателей целесообразно предусматривать </a:t>
            </a:r>
            <a:r>
              <a:rPr lang="ru-RU" sz="2400" dirty="0" smtClean="0"/>
              <a:t>режим </a:t>
            </a:r>
            <a:r>
              <a:rPr lang="ru-RU" sz="2400" dirty="0"/>
              <a:t>их работы с разной ежедневной продолжительностью рабочего времени в утренние часы до начала занятий у обучающихся и в часы после их окончания, имея в виду установление суммированного учета рабочего времени, с тем чтобы общая продолжительность рабочего времени в неделю (месяц, квартал) не превышала среднемесячной нормы часов за учетный период.</a:t>
            </a:r>
          </a:p>
          <a:p>
            <a:pPr algn="just">
              <a:defRPr/>
            </a:pPr>
            <a:endParaRPr lang="ru-RU" altLang="ru-RU" sz="2400" dirty="0" smtClean="0">
              <a:effectLst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  <a:defRPr/>
            </a:pPr>
            <a:endParaRPr lang="ru-RU" altLang="ru-RU" sz="2400" dirty="0" smtClean="0">
              <a:effectLst/>
            </a:endParaRPr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Line 11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254" name="Line 12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255" name="Line 13"/>
          <p:cNvSpPr>
            <a:spLocks noChangeShapeType="1"/>
          </p:cNvSpPr>
          <p:nvPr/>
        </p:nvSpPr>
        <p:spPr bwMode="auto">
          <a:xfrm>
            <a:off x="2555875" y="40767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256" name="Line 14"/>
          <p:cNvSpPr>
            <a:spLocks noChangeShapeType="1"/>
          </p:cNvSpPr>
          <p:nvPr/>
        </p:nvSpPr>
        <p:spPr bwMode="auto">
          <a:xfrm flipH="1">
            <a:off x="2555875" y="4149725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257" name="Line 15"/>
          <p:cNvSpPr>
            <a:spLocks noChangeShapeType="1"/>
          </p:cNvSpPr>
          <p:nvPr/>
        </p:nvSpPr>
        <p:spPr bwMode="auto">
          <a:xfrm>
            <a:off x="6084888" y="4076700"/>
            <a:ext cx="5746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258" name="Line 16"/>
          <p:cNvSpPr>
            <a:spLocks noChangeShapeType="1"/>
          </p:cNvSpPr>
          <p:nvPr/>
        </p:nvSpPr>
        <p:spPr bwMode="auto">
          <a:xfrm flipH="1">
            <a:off x="2555875" y="4076700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259" name="Line 17"/>
          <p:cNvSpPr>
            <a:spLocks noChangeShapeType="1"/>
          </p:cNvSpPr>
          <p:nvPr/>
        </p:nvSpPr>
        <p:spPr bwMode="auto">
          <a:xfrm>
            <a:off x="2843213" y="4221163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4213" name="Rectangle 21"/>
          <p:cNvSpPr>
            <a:spLocks noChangeArrowheads="1"/>
          </p:cNvSpPr>
          <p:nvPr/>
        </p:nvSpPr>
        <p:spPr bwMode="auto">
          <a:xfrm>
            <a:off x="1690688" y="476250"/>
            <a:ext cx="7921625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0" dirty="0">
                <a:solidFill>
                  <a:srgbClr val="F8BE5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      </a:t>
            </a:r>
            <a:r>
              <a:rPr lang="ru-RU" sz="2400" b="0" dirty="0">
                <a:latin typeface="Verdana" pitchFamily="34" charset="0"/>
              </a:rPr>
              <a:t> </a:t>
            </a:r>
            <a:endParaRPr lang="ru-RU" sz="2400" i="1" dirty="0">
              <a:solidFill>
                <a:srgbClr val="F8BE56"/>
              </a:solidFill>
              <a:latin typeface="Verdana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4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7427912" cy="142081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600" dirty="0" smtClean="0">
                <a:solidFill>
                  <a:srgbClr val="F8BE56"/>
                </a:solidFill>
              </a:rPr>
              <a:t>Особенности режима рабочего времени и времени отдыха</a:t>
            </a:r>
            <a:br>
              <a:rPr lang="ru-RU" sz="3600" dirty="0" smtClean="0">
                <a:solidFill>
                  <a:srgbClr val="F8BE56"/>
                </a:solidFill>
              </a:rPr>
            </a:br>
            <a:r>
              <a:rPr lang="ru-RU" sz="2000" dirty="0" smtClean="0">
                <a:solidFill>
                  <a:srgbClr val="F8BE56"/>
                </a:solidFill>
              </a:rPr>
              <a:t>приказ </a:t>
            </a:r>
            <a:r>
              <a:rPr lang="ru-RU" sz="2000" dirty="0" err="1" smtClean="0">
                <a:solidFill>
                  <a:srgbClr val="F8BE56"/>
                </a:solidFill>
              </a:rPr>
              <a:t>Минобрнауки</a:t>
            </a:r>
            <a:r>
              <a:rPr lang="ru-RU" sz="2000" dirty="0" smtClean="0">
                <a:solidFill>
                  <a:srgbClr val="F8BE56"/>
                </a:solidFill>
              </a:rPr>
              <a:t> России от 11.05.2016 № 536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>РРРР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365250"/>
            <a:ext cx="8928100" cy="5327650"/>
          </a:xfrm>
        </p:spPr>
        <p:txBody>
          <a:bodyPr/>
          <a:lstStyle/>
          <a:p>
            <a:pPr indent="342900" algn="just"/>
            <a:r>
              <a:rPr lang="ru-RU" altLang="ru-RU" sz="2400" smtClean="0">
                <a:effectLst/>
                <a:cs typeface="Times New Roman" pitchFamily="18" charset="0"/>
              </a:rPr>
              <a:t>П. 4.2. </a:t>
            </a:r>
            <a:r>
              <a:rPr lang="ru-RU" altLang="ru-RU" sz="2000" smtClean="0">
                <a:effectLst/>
                <a:cs typeface="Times New Roman" pitchFamily="18" charset="0"/>
              </a:rPr>
              <a:t>В каникулярное время, не совпадающее с отпуском педагогических работников, </a:t>
            </a:r>
            <a:r>
              <a:rPr lang="ru-RU" altLang="ru-RU" sz="2000" b="1" smtClean="0">
                <a:effectLst/>
                <a:cs typeface="Times New Roman" pitchFamily="18" charset="0"/>
              </a:rPr>
              <a:t>уточняется режим их рабочего времени</a:t>
            </a:r>
            <a:r>
              <a:rPr lang="ru-RU" altLang="ru-RU" sz="2000" smtClean="0">
                <a:effectLst/>
                <a:cs typeface="Times New Roman" pitchFamily="18" charset="0"/>
              </a:rPr>
              <a:t>. Педагогические работники в каникулярное время выполняют педагогическую (в том числе методическую и организационную) работу, связанную с реализацией образовательной программы, </a:t>
            </a:r>
            <a:r>
              <a:rPr lang="ru-RU" altLang="ru-RU" sz="2000" b="1" smtClean="0">
                <a:effectLst/>
                <a:cs typeface="Times New Roman" pitchFamily="18" charset="0"/>
              </a:rPr>
              <a:t>в пределах нормируемой части их педагогической работы </a:t>
            </a:r>
            <a:r>
              <a:rPr lang="ru-RU" altLang="ru-RU" sz="2000" smtClean="0">
                <a:effectLst/>
                <a:cs typeface="Times New Roman" pitchFamily="18" charset="0"/>
              </a:rPr>
              <a:t>(установленного объема учебной нагрузки (педагогической работы), определенной им до начала каникулярного времени, а также </a:t>
            </a:r>
            <a:r>
              <a:rPr lang="ru-RU" altLang="ru-RU" sz="2000" b="1" smtClean="0">
                <a:effectLst/>
                <a:cs typeface="Times New Roman" pitchFamily="18" charset="0"/>
              </a:rPr>
              <a:t>времени, необходимого для выполнения работ, предусмотренных </a:t>
            </a:r>
            <a:r>
              <a:rPr lang="ru-RU" altLang="ru-RU" sz="2000" b="1" smtClean="0">
                <a:solidFill>
                  <a:srgbClr val="0000FF"/>
                </a:solidFill>
                <a:effectLst/>
                <a:cs typeface="Times New Roman" pitchFamily="18" charset="0"/>
                <a:hlinkClick r:id="rId4" action="ppaction://hlinkfile" tooltip="2.3. Другая часть педагогической работы, определяемая с учетом должностных обязанностей, предусмотренных квалификационными характеристиками по должностям, занимаемым работниками, ведущими преподавательскую работу, а также дополнительных видов работ, непос"/>
              </a:rPr>
              <a:t>пунктом 2.3</a:t>
            </a:r>
            <a:r>
              <a:rPr lang="ru-RU" altLang="ru-RU" sz="2000" b="1" smtClean="0">
                <a:effectLst/>
                <a:cs typeface="Times New Roman" pitchFamily="18" charset="0"/>
              </a:rPr>
              <a:t> Особенностей (при условии, что выполнение таких работ планируется в каникулярное время).</a:t>
            </a:r>
          </a:p>
          <a:p>
            <a:pPr indent="342900" algn="just"/>
            <a:r>
              <a:rPr lang="ru-RU" altLang="ru-RU" sz="2000" smtClean="0">
                <a:effectLst/>
                <a:cs typeface="Times New Roman" pitchFamily="18" charset="0"/>
              </a:rPr>
              <a:t>Каникулярное время, не совпадающее с отпуском педагогических работников, </a:t>
            </a:r>
            <a:r>
              <a:rPr lang="ru-RU" altLang="ru-RU" sz="2000" b="1" smtClean="0">
                <a:effectLst/>
                <a:cs typeface="Times New Roman" pitchFamily="18" charset="0"/>
              </a:rPr>
              <a:t>используется</a:t>
            </a:r>
            <a:r>
              <a:rPr lang="ru-RU" altLang="ru-RU" sz="2000" smtClean="0">
                <a:effectLst/>
                <a:cs typeface="Times New Roman" pitchFamily="18" charset="0"/>
              </a:rPr>
              <a:t> также </a:t>
            </a:r>
            <a:r>
              <a:rPr lang="ru-RU" altLang="ru-RU" sz="2000" b="1" smtClean="0">
                <a:effectLst/>
                <a:cs typeface="Times New Roman" pitchFamily="18" charset="0"/>
              </a:rPr>
              <a:t>для их дополнительного профессионального образования </a:t>
            </a:r>
            <a:r>
              <a:rPr lang="ru-RU" altLang="ru-RU" sz="2000" smtClean="0">
                <a:effectLst/>
                <a:cs typeface="Times New Roman" pitchFamily="18" charset="0"/>
              </a:rPr>
              <a:t>в установленном трудовым законодательством порядке.</a:t>
            </a:r>
          </a:p>
          <a:p>
            <a:pPr indent="342900" algn="just"/>
            <a:endParaRPr lang="ru-RU" altLang="ru-RU" sz="2400" smtClean="0">
              <a:effectLst/>
              <a:cs typeface="Times New Roman" pitchFamily="18" charset="0"/>
            </a:endParaRPr>
          </a:p>
          <a:p>
            <a:pPr indent="342900" algn="just"/>
            <a:endParaRPr lang="ru-RU" altLang="ru-RU" sz="2400" smtClean="0">
              <a:effectLst/>
              <a:cs typeface="Times New Roman" pitchFamily="18" charset="0"/>
            </a:endParaRPr>
          </a:p>
          <a:p>
            <a:pPr indent="342900" algn="just">
              <a:buFont typeface="Wingdings" pitchFamily="2" charset="2"/>
              <a:buNone/>
            </a:pPr>
            <a:endParaRPr lang="ru-RU" altLang="ru-RU" sz="2400" smtClean="0">
              <a:effectLst/>
            </a:endParaRP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Line 11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78" name="Line 12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79" name="Line 13"/>
          <p:cNvSpPr>
            <a:spLocks noChangeShapeType="1"/>
          </p:cNvSpPr>
          <p:nvPr/>
        </p:nvSpPr>
        <p:spPr bwMode="auto">
          <a:xfrm>
            <a:off x="2555875" y="40767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80" name="Line 14"/>
          <p:cNvSpPr>
            <a:spLocks noChangeShapeType="1"/>
          </p:cNvSpPr>
          <p:nvPr/>
        </p:nvSpPr>
        <p:spPr bwMode="auto">
          <a:xfrm flipH="1">
            <a:off x="2555875" y="4149725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81" name="Line 15"/>
          <p:cNvSpPr>
            <a:spLocks noChangeShapeType="1"/>
          </p:cNvSpPr>
          <p:nvPr/>
        </p:nvSpPr>
        <p:spPr bwMode="auto">
          <a:xfrm>
            <a:off x="6084888" y="4076700"/>
            <a:ext cx="5746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82" name="Line 16"/>
          <p:cNvSpPr>
            <a:spLocks noChangeShapeType="1"/>
          </p:cNvSpPr>
          <p:nvPr/>
        </p:nvSpPr>
        <p:spPr bwMode="auto">
          <a:xfrm flipH="1">
            <a:off x="2555875" y="4076700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83" name="Line 17"/>
          <p:cNvSpPr>
            <a:spLocks noChangeShapeType="1"/>
          </p:cNvSpPr>
          <p:nvPr/>
        </p:nvSpPr>
        <p:spPr bwMode="auto">
          <a:xfrm>
            <a:off x="2843213" y="4221163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4213" name="Rectangle 21"/>
          <p:cNvSpPr>
            <a:spLocks noChangeArrowheads="1"/>
          </p:cNvSpPr>
          <p:nvPr/>
        </p:nvSpPr>
        <p:spPr bwMode="auto">
          <a:xfrm>
            <a:off x="1690688" y="476250"/>
            <a:ext cx="7921625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0" dirty="0">
                <a:solidFill>
                  <a:srgbClr val="F8BE5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      </a:t>
            </a:r>
            <a:r>
              <a:rPr lang="ru-RU" sz="2400" b="0" dirty="0">
                <a:latin typeface="Verdana" pitchFamily="34" charset="0"/>
              </a:rPr>
              <a:t> </a:t>
            </a:r>
            <a:endParaRPr lang="ru-RU" sz="2400" i="1" dirty="0">
              <a:solidFill>
                <a:srgbClr val="F8BE56"/>
              </a:solidFill>
              <a:latin typeface="Verdana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4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7427912" cy="142081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600" dirty="0" smtClean="0">
                <a:solidFill>
                  <a:srgbClr val="F8BE56"/>
                </a:solidFill>
              </a:rPr>
              <a:t>Особенности режима рабочего времени и времени отдыха</a:t>
            </a:r>
            <a:br>
              <a:rPr lang="ru-RU" sz="3600" dirty="0" smtClean="0">
                <a:solidFill>
                  <a:srgbClr val="F8BE56"/>
                </a:solidFill>
              </a:rPr>
            </a:br>
            <a:r>
              <a:rPr lang="ru-RU" sz="2000" dirty="0" smtClean="0">
                <a:solidFill>
                  <a:srgbClr val="F8BE56"/>
                </a:solidFill>
              </a:rPr>
              <a:t>приказ </a:t>
            </a:r>
            <a:r>
              <a:rPr lang="ru-RU" sz="2000" dirty="0" err="1" smtClean="0">
                <a:solidFill>
                  <a:srgbClr val="F8BE56"/>
                </a:solidFill>
              </a:rPr>
              <a:t>Минобрнауки</a:t>
            </a:r>
            <a:r>
              <a:rPr lang="ru-RU" sz="2000" dirty="0" smtClean="0">
                <a:solidFill>
                  <a:srgbClr val="F8BE56"/>
                </a:solidFill>
              </a:rPr>
              <a:t> России от 11.05.2016 № 536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>РРРР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65250"/>
            <a:ext cx="8713787" cy="5327650"/>
          </a:xfrm>
        </p:spPr>
        <p:txBody>
          <a:bodyPr/>
          <a:lstStyle/>
          <a:p>
            <a:pPr algn="just"/>
            <a:endParaRPr lang="ru-RU" altLang="ru-RU" sz="2400" smtClean="0">
              <a:effectLst/>
              <a:cs typeface="Times New Roman" pitchFamily="18" charset="0"/>
            </a:endParaRPr>
          </a:p>
          <a:p>
            <a:pPr algn="just"/>
            <a:r>
              <a:rPr lang="ru-RU" altLang="ru-RU" sz="2400" smtClean="0">
                <a:effectLst/>
                <a:cs typeface="Times New Roman" pitchFamily="18" charset="0"/>
              </a:rPr>
              <a:t>П. 4.3. Режим рабочего времени педагогических работников, принятых на работу в период летнего каникулярного времени обучающихся, определяется в пределах </a:t>
            </a:r>
            <a:r>
              <a:rPr lang="ru-RU" altLang="ru-RU" sz="2400" b="1" smtClean="0">
                <a:effectLst/>
                <a:cs typeface="Times New Roman" pitchFamily="18" charset="0"/>
              </a:rPr>
              <a:t>продолжительности рабочего времени или нормы часов педагогической работы в неделю</a:t>
            </a:r>
            <a:r>
              <a:rPr lang="ru-RU" altLang="ru-RU" sz="2400" smtClean="0">
                <a:effectLst/>
                <a:cs typeface="Times New Roman" pitchFamily="18" charset="0"/>
              </a:rPr>
              <a:t>, установленной за ставку заработной платы.</a:t>
            </a:r>
          </a:p>
          <a:p>
            <a:pPr algn="just"/>
            <a:r>
              <a:rPr lang="ru-RU" altLang="ru-RU" sz="2400" smtClean="0">
                <a:effectLst/>
                <a:cs typeface="Times New Roman" pitchFamily="18" charset="0"/>
              </a:rPr>
              <a:t>П. 4.5. Работники из числа учебно-вспомогательного и обслуживающего персонала организаций в период, не совпадающий с их отпуском, привлекаются для выполнения </a:t>
            </a:r>
            <a:r>
              <a:rPr lang="ru-RU" altLang="ru-RU" sz="2400" b="1" smtClean="0">
                <a:effectLst/>
                <a:cs typeface="Times New Roman" pitchFamily="18" charset="0"/>
              </a:rPr>
              <a:t>организационных и хозяйственных работ</a:t>
            </a:r>
            <a:r>
              <a:rPr lang="ru-RU" altLang="ru-RU" sz="2400" smtClean="0">
                <a:effectLst/>
                <a:cs typeface="Times New Roman" pitchFamily="18" charset="0"/>
              </a:rPr>
              <a:t>, не требующих специальных знаний и квалификации, </a:t>
            </a:r>
            <a:r>
              <a:rPr lang="ru-RU" altLang="ru-RU" sz="2400" b="1" smtClean="0">
                <a:effectLst/>
                <a:cs typeface="Times New Roman" pitchFamily="18" charset="0"/>
              </a:rPr>
              <a:t>в соответствии с законодательством Российской Федерации.</a:t>
            </a:r>
          </a:p>
          <a:p>
            <a:pPr algn="just"/>
            <a:endParaRPr lang="ru-RU" altLang="ru-RU" sz="2400" smtClean="0">
              <a:effectLst/>
              <a:cs typeface="Times New Roman" pitchFamily="18" charset="0"/>
            </a:endParaRPr>
          </a:p>
          <a:p>
            <a:pPr algn="just"/>
            <a:endParaRPr lang="ru-RU" altLang="ru-RU" sz="2400" smtClean="0">
              <a:effectLst/>
              <a:cs typeface="Times New Roman" pitchFamily="18" charset="0"/>
            </a:endParaRPr>
          </a:p>
          <a:p>
            <a:pPr algn="just"/>
            <a:endParaRPr lang="ru-RU" altLang="ru-RU" sz="2400" smtClean="0">
              <a:effectLst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endParaRPr lang="ru-RU" altLang="ru-RU" sz="2400" smtClean="0">
              <a:effectLst/>
            </a:endParaRPr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Line 11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2" name="Line 12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3" name="Line 13"/>
          <p:cNvSpPr>
            <a:spLocks noChangeShapeType="1"/>
          </p:cNvSpPr>
          <p:nvPr/>
        </p:nvSpPr>
        <p:spPr bwMode="auto">
          <a:xfrm>
            <a:off x="2555875" y="40767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4" name="Line 14"/>
          <p:cNvSpPr>
            <a:spLocks noChangeShapeType="1"/>
          </p:cNvSpPr>
          <p:nvPr/>
        </p:nvSpPr>
        <p:spPr bwMode="auto">
          <a:xfrm flipH="1">
            <a:off x="2555875" y="4149725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5" name="Line 15"/>
          <p:cNvSpPr>
            <a:spLocks noChangeShapeType="1"/>
          </p:cNvSpPr>
          <p:nvPr/>
        </p:nvSpPr>
        <p:spPr bwMode="auto">
          <a:xfrm>
            <a:off x="6084888" y="4076700"/>
            <a:ext cx="5746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6" name="Line 16"/>
          <p:cNvSpPr>
            <a:spLocks noChangeShapeType="1"/>
          </p:cNvSpPr>
          <p:nvPr/>
        </p:nvSpPr>
        <p:spPr bwMode="auto">
          <a:xfrm flipH="1">
            <a:off x="2555875" y="4076700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7" name="Line 17"/>
          <p:cNvSpPr>
            <a:spLocks noChangeShapeType="1"/>
          </p:cNvSpPr>
          <p:nvPr/>
        </p:nvSpPr>
        <p:spPr bwMode="auto">
          <a:xfrm>
            <a:off x="2843213" y="4221163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4213" name="Rectangle 21"/>
          <p:cNvSpPr>
            <a:spLocks noChangeArrowheads="1"/>
          </p:cNvSpPr>
          <p:nvPr/>
        </p:nvSpPr>
        <p:spPr bwMode="auto">
          <a:xfrm>
            <a:off x="1690688" y="476250"/>
            <a:ext cx="7921625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0" dirty="0">
                <a:solidFill>
                  <a:srgbClr val="F8BE5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      </a:t>
            </a:r>
            <a:r>
              <a:rPr lang="ru-RU" sz="2400" b="0" dirty="0">
                <a:latin typeface="Verdana" pitchFamily="34" charset="0"/>
              </a:rPr>
              <a:t> </a:t>
            </a:r>
            <a:endParaRPr lang="ru-RU" sz="2400" i="1" dirty="0">
              <a:solidFill>
                <a:srgbClr val="F8BE56"/>
              </a:solidFill>
              <a:latin typeface="Verdana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4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277813"/>
            <a:ext cx="817245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8BE56"/>
                </a:solidFill>
              </a:rPr>
              <a:t>ФЗ «Об образовании в Российской Федерации» 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365250"/>
            <a:ext cx="8785225" cy="5303838"/>
          </a:xfrm>
        </p:spPr>
        <p:txBody>
          <a:bodyPr/>
          <a:lstStyle/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ru-RU" sz="2800" b="1" i="1" dirty="0" smtClean="0"/>
              <a:t>   </a:t>
            </a:r>
            <a:r>
              <a:rPr lang="ru-RU" sz="2400" b="1" dirty="0" smtClean="0"/>
              <a:t>Статья 26. Управление образовательной организацией: </a:t>
            </a:r>
          </a:p>
          <a:p>
            <a:pPr algn="just" eaLnBrk="1" hangingPunct="1">
              <a:defRPr/>
            </a:pPr>
            <a:r>
              <a:rPr lang="ru-RU" sz="2400" b="1" dirty="0" smtClean="0"/>
              <a:t>П. 6. В целях учета мнения педагогических работников по вопросам управления образовательной организацией и при принятии </a:t>
            </a:r>
            <a:r>
              <a:rPr lang="ru-RU" sz="2400" b="1" dirty="0"/>
              <a:t>образовательной </a:t>
            </a:r>
            <a:r>
              <a:rPr lang="ru-RU" sz="2400" b="1" dirty="0" smtClean="0"/>
              <a:t>организацией ЛНА, затрагивающих их права и законные интересы, по инициативе педагогических работников в образовательной организации </a:t>
            </a:r>
            <a:r>
              <a:rPr lang="ru-RU" sz="2400" b="1" u="sng" dirty="0" smtClean="0"/>
              <a:t>действуют</a:t>
            </a:r>
            <a:r>
              <a:rPr lang="ru-RU" sz="2400" b="1" dirty="0" smtClean="0"/>
              <a:t> профессиональные союзы работников (представительные органы работников)</a:t>
            </a:r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7813"/>
            <a:ext cx="8435975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smtClean="0">
                <a:solidFill>
                  <a:srgbClr val="F8BE56"/>
                </a:solidFill>
              </a:rPr>
              <a:t>Ст.8 ТК РФ. Локальные нормативные акты, содержащие нормы трудового права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00213"/>
            <a:ext cx="8424862" cy="4968875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1800" b="1" smtClean="0"/>
              <a:t>В случаях, предусмотренных ТК РФ, другими ФЗ и иными НПА РФ, коллективным договором, соглашениями, </a:t>
            </a:r>
            <a:r>
              <a:rPr lang="ru-RU" sz="1800" b="1" i="1" smtClean="0"/>
              <a:t>работодатель при принятии ЛНА учитывает мнение представительного органа работников</a:t>
            </a:r>
            <a:r>
              <a:rPr lang="ru-RU" sz="1800" b="1" smtClean="0"/>
              <a:t>.</a:t>
            </a:r>
          </a:p>
          <a:p>
            <a:pPr algn="just" eaLnBrk="1" hangingPunct="1">
              <a:defRPr/>
            </a:pPr>
            <a:r>
              <a:rPr lang="ru-RU" sz="1800" b="1" i="1" smtClean="0"/>
              <a:t>Коллективным договором</a:t>
            </a:r>
            <a:r>
              <a:rPr lang="ru-RU" sz="1800" b="1" smtClean="0"/>
              <a:t>, соглашениями может быть предусмотрено </a:t>
            </a:r>
            <a:r>
              <a:rPr lang="ru-RU" sz="1800" b="1" i="1" smtClean="0"/>
              <a:t>принятие ЛНА по согласованию с представительным органом работников</a:t>
            </a:r>
            <a:r>
              <a:rPr lang="ru-RU" sz="1800" b="1" smtClean="0"/>
              <a:t>.</a:t>
            </a:r>
          </a:p>
          <a:p>
            <a:pPr algn="just" eaLnBrk="1" hangingPunct="1">
              <a:defRPr/>
            </a:pPr>
            <a:r>
              <a:rPr lang="ru-RU" sz="1800" b="1" i="1" smtClean="0"/>
              <a:t>Нормы ЛНА, ухудшающие положение работников</a:t>
            </a:r>
            <a:r>
              <a:rPr lang="ru-RU" sz="1800" b="1" smtClean="0"/>
              <a:t> по сравнению с установленным трудовым законодательством и иными НПА, содержащими нормы трудового права, коллективным договором, соглашениями, </a:t>
            </a:r>
          </a:p>
          <a:p>
            <a:pPr algn="just" eaLnBrk="1" hangingPunct="1">
              <a:defRPr/>
            </a:pPr>
            <a:r>
              <a:rPr lang="ru-RU" sz="1800" b="1" smtClean="0"/>
              <a:t>а также </a:t>
            </a:r>
            <a:r>
              <a:rPr lang="ru-RU" sz="1800" b="1" i="1" smtClean="0"/>
              <a:t>ЛНА, принятые без</a:t>
            </a:r>
            <a:r>
              <a:rPr lang="ru-RU" sz="1800" b="1" smtClean="0"/>
              <a:t> соблюдения установленного ст.372 ТК РФ порядка </a:t>
            </a:r>
            <a:r>
              <a:rPr lang="ru-RU" sz="1800" b="1" i="1" smtClean="0"/>
              <a:t>учета мнения представительного органа работников</a:t>
            </a:r>
            <a:r>
              <a:rPr lang="ru-RU" sz="1800" b="1" smtClean="0"/>
              <a:t>, </a:t>
            </a:r>
          </a:p>
          <a:p>
            <a:pPr algn="just" eaLnBrk="1" hangingPunct="1">
              <a:defRPr/>
            </a:pPr>
            <a:r>
              <a:rPr lang="ru-RU" sz="2400" b="1" smtClean="0"/>
              <a:t>не подлежат применению. </a:t>
            </a:r>
            <a:endParaRPr lang="ru-RU" sz="1800" b="1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251950" cy="1196975"/>
          </a:xfrm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sz="2400" dirty="0" smtClean="0">
                <a:solidFill>
                  <a:srgbClr val="FFFFFF"/>
                </a:solidFill>
                <a:effectLst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srgbClr val="FFFFFF"/>
                </a:solidFill>
                <a:effectLst/>
                <a:ea typeface="+mn-ea"/>
                <a:cs typeface="+mn-cs"/>
              </a:rPr>
            </a:br>
            <a:r>
              <a:rPr lang="ru-RU" sz="2800" dirty="0" smtClean="0">
                <a:solidFill>
                  <a:srgbClr val="F8B656"/>
                </a:solidFill>
                <a:effectLst/>
                <a:ea typeface="+mn-ea"/>
                <a:cs typeface="+mn-cs"/>
              </a:rPr>
              <a:t>Трудовой кодекс Российской Федерации</a:t>
            </a:r>
            <a:br>
              <a:rPr lang="ru-RU" sz="2800" dirty="0" smtClean="0">
                <a:solidFill>
                  <a:srgbClr val="F8B656"/>
                </a:solidFill>
                <a:effectLst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FFFFFF"/>
                </a:solidFill>
                <a:effectLst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srgbClr val="FFFFFF"/>
                </a:solidFill>
                <a:effectLst/>
                <a:ea typeface="+mn-ea"/>
                <a:cs typeface="+mn-cs"/>
              </a:rPr>
            </a:br>
            <a:r>
              <a:rPr lang="ru-RU" sz="1800" dirty="0" smtClean="0">
                <a:solidFill>
                  <a:srgbClr val="FFFFFF"/>
                </a:solidFill>
                <a:effectLst/>
                <a:ea typeface="+mn-ea"/>
                <a:cs typeface="+mn-cs"/>
              </a:rPr>
              <a:t>ЛНА</a:t>
            </a:r>
            <a:r>
              <a:rPr lang="ru-RU" sz="1800" dirty="0">
                <a:solidFill>
                  <a:srgbClr val="FFFFFF"/>
                </a:solidFill>
                <a:effectLst/>
                <a:ea typeface="+mn-ea"/>
                <a:cs typeface="+mn-cs"/>
              </a:rPr>
              <a:t>, принимаемые работодателем с учетом мнения (или по согласованию) профкома ППО:</a:t>
            </a:r>
            <a:br>
              <a:rPr lang="ru-RU" sz="1800" dirty="0">
                <a:solidFill>
                  <a:srgbClr val="FFFFFF"/>
                </a:solidFill>
                <a:effectLst/>
                <a:ea typeface="+mn-ea"/>
                <a:cs typeface="+mn-cs"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875"/>
            <a:ext cx="9144000" cy="5445125"/>
          </a:xfrm>
        </p:spPr>
        <p:txBody>
          <a:bodyPr/>
          <a:lstStyle/>
          <a:p>
            <a:pPr>
              <a:defRPr/>
            </a:pPr>
            <a:r>
              <a:rPr lang="ru-RU" sz="1600" dirty="0" smtClean="0">
                <a:effectLst/>
              </a:rPr>
              <a:t>Привлечение </a:t>
            </a:r>
            <a:r>
              <a:rPr lang="ru-RU" sz="1600" dirty="0">
                <a:effectLst/>
              </a:rPr>
              <a:t>к сверхурочным работам, работе в выходные и нерабочие праздничные дни, разделение рабочего дня на части (ст.ст.99,113,105 ТК РФ)</a:t>
            </a:r>
          </a:p>
          <a:p>
            <a:pPr>
              <a:defRPr/>
            </a:pPr>
            <a:r>
              <a:rPr lang="ru-RU" sz="1600" dirty="0">
                <a:effectLst/>
              </a:rPr>
              <a:t>Графики отпусков, ежегодные </a:t>
            </a:r>
            <a:r>
              <a:rPr lang="ru-RU" sz="1600" dirty="0" smtClean="0">
                <a:effectLst/>
              </a:rPr>
              <a:t>дополнительные отпуска </a:t>
            </a:r>
            <a:r>
              <a:rPr lang="ru-RU" sz="1600" dirty="0">
                <a:effectLst/>
              </a:rPr>
              <a:t>(ст.ст.123,116 ТК РФ)</a:t>
            </a:r>
          </a:p>
          <a:p>
            <a:pPr>
              <a:defRPr/>
            </a:pPr>
            <a:r>
              <a:rPr lang="ru-RU" sz="1600" dirty="0">
                <a:effectLst/>
              </a:rPr>
              <a:t>Система оплаты и стимулирования труда, повышение оплаты за работу в ночное время, в выходные и нерабочие праздничные дни, сверхурочную работу, за работу во вредных условиях труда (ст.ст.135,154,153,152,147 ТК РФ)</a:t>
            </a:r>
          </a:p>
          <a:p>
            <a:pPr>
              <a:defRPr/>
            </a:pPr>
            <a:r>
              <a:rPr lang="ru-RU" sz="1600" dirty="0">
                <a:effectLst/>
              </a:rPr>
              <a:t>Система нормирования труда (ст. 162 ТК РФ)</a:t>
            </a:r>
          </a:p>
          <a:p>
            <a:pPr>
              <a:defRPr/>
            </a:pPr>
            <a:r>
              <a:rPr lang="ru-RU" sz="1600" dirty="0">
                <a:effectLst/>
              </a:rPr>
              <a:t>Графики сменности (ст.103 ТК РФ)</a:t>
            </a:r>
          </a:p>
          <a:p>
            <a:pPr>
              <a:defRPr/>
            </a:pPr>
            <a:r>
              <a:rPr lang="ru-RU" sz="1600" dirty="0">
                <a:effectLst/>
              </a:rPr>
              <a:t>Правила внутреннего трудового распорядка (ст.190 ТК РФ)</a:t>
            </a:r>
          </a:p>
          <a:p>
            <a:pPr>
              <a:defRPr/>
            </a:pPr>
            <a:r>
              <a:rPr lang="ru-RU" sz="1600" dirty="0">
                <a:effectLst/>
              </a:rPr>
              <a:t>Форма расчетного листка (ст.136 ТК РФ)</a:t>
            </a:r>
          </a:p>
          <a:p>
            <a:pPr>
              <a:defRPr/>
            </a:pPr>
            <a:r>
              <a:rPr lang="ru-RU" sz="1600" dirty="0">
                <a:effectLst/>
              </a:rPr>
              <a:t>Правила и инструкции по охране труда (ст.212 ТК РФ)</a:t>
            </a:r>
          </a:p>
          <a:p>
            <a:pPr>
              <a:defRPr/>
            </a:pPr>
            <a:r>
              <a:rPr lang="ru-RU" sz="1600" dirty="0">
                <a:effectLst/>
              </a:rPr>
              <a:t>Нормы бесплатной выдачи спецодежды, </a:t>
            </a:r>
            <a:r>
              <a:rPr lang="ru-RU" sz="1600" dirty="0" err="1">
                <a:effectLst/>
              </a:rPr>
              <a:t>спецобуви</a:t>
            </a:r>
            <a:r>
              <a:rPr lang="ru-RU" sz="1600" dirty="0">
                <a:effectLst/>
              </a:rPr>
              <a:t> и </a:t>
            </a:r>
            <a:r>
              <a:rPr lang="ru-RU" sz="1600" dirty="0" err="1">
                <a:effectLst/>
              </a:rPr>
              <a:t>др.СИЗ</a:t>
            </a:r>
            <a:r>
              <a:rPr lang="ru-RU" sz="1600" dirty="0">
                <a:effectLst/>
              </a:rPr>
              <a:t> (ст.221 ТК)</a:t>
            </a:r>
          </a:p>
          <a:p>
            <a:pPr>
              <a:defRPr/>
            </a:pPr>
            <a:r>
              <a:rPr lang="ru-RU" sz="1600" dirty="0">
                <a:effectLst/>
              </a:rPr>
              <a:t>Перечень должностей работников с ненормированным рабочим днем (ст. 101 ТК РФ)</a:t>
            </a:r>
          </a:p>
          <a:p>
            <a:pPr>
              <a:defRPr/>
            </a:pPr>
            <a:r>
              <a:rPr lang="ru-RU" sz="1600" dirty="0">
                <a:effectLst/>
              </a:rPr>
              <a:t>Формы дополнительного профессионального образования работников (ст.196 ТК РФ) </a:t>
            </a:r>
          </a:p>
          <a:p>
            <a:pPr>
              <a:defRPr/>
            </a:pPr>
            <a:r>
              <a:rPr lang="ru-RU" sz="1600" dirty="0">
                <a:effectLst/>
              </a:rPr>
              <a:t>О защите персональных данных работников  (ст.86 ТК РФ)</a:t>
            </a:r>
          </a:p>
          <a:p>
            <a:pPr>
              <a:defRPr/>
            </a:pPr>
            <a:r>
              <a:rPr lang="ru-RU" sz="1600" dirty="0">
                <a:effectLst/>
              </a:rPr>
              <a:t>ЛНА по вопросам определения учебной нагрузки и ее изменения (п.1.9 Приказа </a:t>
            </a:r>
            <a:r>
              <a:rPr lang="ru-RU" sz="1600" dirty="0" err="1">
                <a:effectLst/>
              </a:rPr>
              <a:t>Минобрнауки</a:t>
            </a:r>
            <a:r>
              <a:rPr lang="ru-RU" sz="1600" dirty="0">
                <a:effectLst/>
              </a:rPr>
              <a:t> России от </a:t>
            </a:r>
            <a:r>
              <a:rPr lang="ru-RU" sz="1600" dirty="0" smtClean="0">
                <a:effectLst/>
              </a:rPr>
              <a:t>22.12.2014 №  </a:t>
            </a:r>
            <a:r>
              <a:rPr lang="ru-RU" sz="1600" dirty="0">
                <a:effectLst/>
              </a:rPr>
              <a:t>1601)</a:t>
            </a:r>
          </a:p>
          <a:p>
            <a:pPr>
              <a:defRPr/>
            </a:pPr>
            <a:r>
              <a:rPr lang="ru-RU" sz="1600" dirty="0">
                <a:effectLst/>
              </a:rPr>
              <a:t>О противодействии коррупции  (Указ Президента РФ от </a:t>
            </a:r>
            <a:r>
              <a:rPr lang="ru-RU" sz="1600" dirty="0" smtClean="0">
                <a:effectLst/>
              </a:rPr>
              <a:t>11.04.2014 </a:t>
            </a:r>
            <a:r>
              <a:rPr lang="ru-RU" sz="1600" dirty="0">
                <a:effectLst/>
              </a:rPr>
              <a:t>№ 226)</a:t>
            </a:r>
          </a:p>
          <a:p>
            <a:pPr>
              <a:defRPr/>
            </a:pPr>
            <a:r>
              <a:rPr lang="ru-RU" sz="1600" dirty="0">
                <a:effectLst/>
              </a:rPr>
              <a:t>Кодекс  профессиональной этики педагогов  (рекомендации МОН и ОПО)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1600" dirty="0">
                <a:effectLst/>
              </a:rPr>
              <a:t> 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31750"/>
            <a:ext cx="8316912" cy="8763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2800" dirty="0" smtClean="0">
                <a:solidFill>
                  <a:srgbClr val="F8BE56"/>
                </a:solidFill>
              </a:rPr>
              <a:t>Правовое регулирование режима рабочего времени и времени отдыха работников в ОУ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6350" y="1268413"/>
            <a:ext cx="8893175" cy="5302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cs typeface="Times New Roman" pitchFamily="18" charset="0"/>
              </a:rPr>
              <a:t>Трудовой кодекс Российской Федерации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cs typeface="Times New Roman" pitchFamily="18" charset="0"/>
              </a:rPr>
              <a:t>ФЗ от 29.12.2012 № 273-ФЗ «Об образовании в РФ»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dirty="0" smtClean="0">
                <a:cs typeface="Times New Roman" pitchFamily="18" charset="0"/>
              </a:rPr>
              <a:t>Постановление Минтруда России от 30.06.2003 № 41 «Об </a:t>
            </a:r>
            <a:r>
              <a:rPr lang="ru-RU" sz="2000" dirty="0">
                <a:cs typeface="Times New Roman" pitchFamily="18" charset="0"/>
              </a:rPr>
              <a:t>особенностях работы по совместительству педагогических, медицинских, фармацевтических работников и работников </a:t>
            </a:r>
            <a:r>
              <a:rPr lang="ru-RU" sz="2000" dirty="0" smtClean="0">
                <a:cs typeface="Times New Roman" pitchFamily="18" charset="0"/>
              </a:rPr>
              <a:t>культуры»</a:t>
            </a:r>
            <a:endParaRPr lang="ru-RU" sz="2000" dirty="0"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dirty="0" smtClean="0">
                <a:cs typeface="Times New Roman" pitchFamily="18" charset="0"/>
              </a:rPr>
              <a:t>Приказ </a:t>
            </a:r>
            <a:r>
              <a:rPr lang="ru-RU" sz="2000" dirty="0" err="1" smtClean="0">
                <a:cs typeface="Times New Roman" pitchFamily="18" charset="0"/>
              </a:rPr>
              <a:t>Минобрнауки</a:t>
            </a:r>
            <a:r>
              <a:rPr lang="ru-RU" sz="2000" dirty="0">
                <a:cs typeface="Times New Roman" pitchFamily="18" charset="0"/>
              </a:rPr>
              <a:t> России от 22.12.2014 № 1601 «О продолжительности рабочего времени (нормах часов педагогической работы за ставку заработной платы) педагогических работников и о порядке определения учебной нагрузки педагогических работников, оговариваемой в трудовом </a:t>
            </a:r>
            <a:r>
              <a:rPr lang="ru-RU" sz="2000" dirty="0" smtClean="0">
                <a:cs typeface="Times New Roman" pitchFamily="18" charset="0"/>
              </a:rPr>
              <a:t>договоре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dirty="0">
                <a:cs typeface="Times New Roman" pitchFamily="18" charset="0"/>
              </a:rPr>
              <a:t>Приказ </a:t>
            </a:r>
            <a:r>
              <a:rPr lang="ru-RU" sz="2000" dirty="0" err="1">
                <a:cs typeface="Times New Roman" pitchFamily="18" charset="0"/>
              </a:rPr>
              <a:t>Минобрнауки</a:t>
            </a:r>
            <a:r>
              <a:rPr lang="ru-RU" sz="2000" dirty="0">
                <a:cs typeface="Times New Roman" pitchFamily="18" charset="0"/>
              </a:rPr>
              <a:t> России от </a:t>
            </a:r>
            <a:r>
              <a:rPr lang="ru-RU" sz="2000" dirty="0" smtClean="0">
                <a:cs typeface="Times New Roman" pitchFamily="18" charset="0"/>
              </a:rPr>
              <a:t>11.05.2016 </a:t>
            </a:r>
            <a:r>
              <a:rPr lang="ru-RU" sz="2000" dirty="0">
                <a:cs typeface="Times New Roman" pitchFamily="18" charset="0"/>
              </a:rPr>
              <a:t>№ 5</a:t>
            </a:r>
            <a:r>
              <a:rPr lang="ru-RU" sz="2000" dirty="0" smtClean="0">
                <a:cs typeface="Times New Roman" pitchFamily="18" charset="0"/>
              </a:rPr>
              <a:t>36 </a:t>
            </a:r>
            <a:r>
              <a:rPr lang="ru-RU" sz="2000" dirty="0">
                <a:cs typeface="Times New Roman" pitchFamily="18" charset="0"/>
              </a:rPr>
              <a:t>«</a:t>
            </a:r>
            <a:r>
              <a:rPr lang="ru-RU" sz="2000" dirty="0" smtClean="0">
                <a:cs typeface="Times New Roman" pitchFamily="18" charset="0"/>
              </a:rPr>
              <a:t>Об утверждении Особенностей режима </a:t>
            </a:r>
            <a:r>
              <a:rPr lang="ru-RU" sz="2000" dirty="0">
                <a:cs typeface="Times New Roman" pitchFamily="18" charset="0"/>
              </a:rPr>
              <a:t>рабочего </a:t>
            </a:r>
            <a:r>
              <a:rPr lang="ru-RU" sz="2000" dirty="0" smtClean="0">
                <a:cs typeface="Times New Roman" pitchFamily="18" charset="0"/>
              </a:rPr>
              <a:t>времени и времени отдыха педагогических и иных работников организаций, осуществляющих образовательную деятельность»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dirty="0">
                <a:cs typeface="Times New Roman" pitchFamily="18" charset="0"/>
              </a:rPr>
              <a:t>Приказ </a:t>
            </a:r>
            <a:r>
              <a:rPr lang="ru-RU" sz="2000" dirty="0" err="1">
                <a:cs typeface="Times New Roman" pitchFamily="18" charset="0"/>
              </a:rPr>
              <a:t>Минздравсоцразвития</a:t>
            </a:r>
            <a:r>
              <a:rPr lang="ru-RU" sz="2000" dirty="0">
                <a:cs typeface="Times New Roman" pitchFamily="18" charset="0"/>
              </a:rPr>
              <a:t> РФ от 26.08.2010 </a:t>
            </a:r>
            <a:r>
              <a:rPr lang="ru-RU" sz="2000" dirty="0" smtClean="0">
                <a:cs typeface="Times New Roman" pitchFamily="18" charset="0"/>
              </a:rPr>
              <a:t>№ 761н «Квалификационные </a:t>
            </a:r>
            <a:r>
              <a:rPr lang="ru-RU" sz="2000" dirty="0">
                <a:cs typeface="Times New Roman" pitchFamily="18" charset="0"/>
              </a:rPr>
              <a:t>характеристики должностей работников </a:t>
            </a:r>
            <a:r>
              <a:rPr lang="ru-RU" sz="2000" dirty="0" smtClean="0">
                <a:cs typeface="Times New Roman" pitchFamily="18" charset="0"/>
              </a:rPr>
              <a:t>образования»</a:t>
            </a:r>
            <a:endParaRPr lang="ru-RU" sz="2000" dirty="0"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dirty="0" smtClean="0">
                <a:cs typeface="Times New Roman" pitchFamily="18" charset="0"/>
              </a:rPr>
              <a:t>Коллективный договор ОУ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dirty="0" smtClean="0">
                <a:cs typeface="Times New Roman" pitchFamily="18" charset="0"/>
              </a:rPr>
              <a:t>Правила внутреннего трудового распорядка и иные ЛНА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dirty="0" smtClean="0">
                <a:cs typeface="Times New Roman" pitchFamily="18" charset="0"/>
              </a:rPr>
              <a:t>Трудовые договоры работников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ru-RU" sz="2000" dirty="0"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endParaRPr lang="ru-RU" sz="2200" dirty="0" smtClean="0"/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31750"/>
            <a:ext cx="977900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2117725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F8B656"/>
                </a:solidFill>
              </a:rPr>
              <a:t>О ведомственных наградах </a:t>
            </a:r>
            <a:r>
              <a:rPr lang="ru-RU" sz="4000" dirty="0" err="1" smtClean="0">
                <a:solidFill>
                  <a:srgbClr val="F8B656"/>
                </a:solidFill>
              </a:rPr>
              <a:t>Минобрнауки</a:t>
            </a:r>
            <a:r>
              <a:rPr lang="ru-RU" sz="4000" dirty="0" smtClean="0">
                <a:solidFill>
                  <a:srgbClr val="F8B656"/>
                </a:solidFill>
              </a:rPr>
              <a:t> РФ </a:t>
            </a:r>
            <a:endParaRPr lang="ru-RU" sz="4000" dirty="0">
              <a:solidFill>
                <a:srgbClr val="F8B656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277813"/>
            <a:ext cx="7283450" cy="1143000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rgbClr val="F8B656"/>
                </a:solidFill>
              </a:rPr>
              <a:t>НПА</a:t>
            </a:r>
            <a:endParaRPr lang="ru-RU" dirty="0">
              <a:solidFill>
                <a:srgbClr val="F8B65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1773238"/>
            <a:ext cx="8229600" cy="4530725"/>
          </a:xfrm>
        </p:spPr>
        <p:txBody>
          <a:bodyPr/>
          <a:lstStyle/>
          <a:p>
            <a:pPr>
              <a:defRPr/>
            </a:pPr>
            <a:r>
              <a:rPr lang="ru-RU" sz="2600" dirty="0" smtClean="0"/>
              <a:t>Федеральный закон от 12.01.1995 N 5-ФЗ "О ветеранах« (ст.7).</a:t>
            </a:r>
          </a:p>
          <a:p>
            <a:pPr>
              <a:defRPr/>
            </a:pPr>
            <a:r>
              <a:rPr lang="ru-RU" sz="2600" dirty="0" smtClean="0"/>
              <a:t>Постановление Правительства РФ от 25.06.2016 N 578 «О порядке учреждения ведомственных знаков отличия, дающих право на присвоение звания «Ветеран труда» …</a:t>
            </a:r>
          </a:p>
          <a:p>
            <a:pPr>
              <a:defRPr/>
            </a:pPr>
            <a:r>
              <a:rPr lang="ru-RU" sz="2600" dirty="0" smtClean="0"/>
              <a:t>Приказ </a:t>
            </a:r>
            <a:r>
              <a:rPr lang="ru-RU" sz="2600" dirty="0" err="1" smtClean="0"/>
              <a:t>Минобрнауки</a:t>
            </a:r>
            <a:r>
              <a:rPr lang="ru-RU" sz="2600" dirty="0" smtClean="0"/>
              <a:t> России от 26.09.2016 N 1223 "О ведомственных наградах Министерства образования и науки Российской Федерации"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9810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277813"/>
            <a:ext cx="7283450" cy="1143000"/>
          </a:xfrm>
        </p:spPr>
        <p:txBody>
          <a:bodyPr/>
          <a:lstStyle/>
          <a:p>
            <a:pPr>
              <a:defRPr/>
            </a:pPr>
            <a:r>
              <a:rPr lang="ru-RU" sz="2600" b="1" dirty="0" smtClean="0">
                <a:solidFill>
                  <a:srgbClr val="F8B656"/>
                </a:solidFill>
              </a:rPr>
              <a:t>Положение о знаке отличия </a:t>
            </a:r>
            <a:br>
              <a:rPr lang="ru-RU" sz="2600" b="1" dirty="0" smtClean="0">
                <a:solidFill>
                  <a:srgbClr val="F8B656"/>
                </a:solidFill>
              </a:rPr>
            </a:br>
            <a:r>
              <a:rPr lang="ru-RU" sz="2600" b="1" dirty="0" smtClean="0">
                <a:solidFill>
                  <a:srgbClr val="F8B656"/>
                </a:solidFill>
              </a:rPr>
              <a:t>Министерства образования и науки РФ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1773238"/>
            <a:ext cx="8229600" cy="453072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П. 1.1. Знак отличия является ведомственной наградой Министерства образования и науки Российской Федерации, дающей право на присвоение звания "Ветеран труда".</a:t>
            </a:r>
          </a:p>
          <a:p>
            <a:pPr>
              <a:defRPr/>
            </a:pPr>
            <a:r>
              <a:rPr lang="ru-RU" dirty="0" smtClean="0"/>
              <a:t>1.2. Знак отличия за заслуги в труде и продолжительную работу не менее 15 лет в сфере образования … и иных сферах ведения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9810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277813"/>
            <a:ext cx="7283450" cy="1143000"/>
          </a:xfrm>
        </p:spPr>
        <p:txBody>
          <a:bodyPr/>
          <a:lstStyle/>
          <a:p>
            <a:pPr>
              <a:defRPr/>
            </a:pPr>
            <a:r>
              <a:rPr lang="ru-RU" sz="2600" b="1" dirty="0" smtClean="0">
                <a:solidFill>
                  <a:srgbClr val="F8B656"/>
                </a:solidFill>
              </a:rPr>
              <a:t>Положение о знаке отличия </a:t>
            </a:r>
            <a:br>
              <a:rPr lang="ru-RU" sz="2600" b="1" dirty="0" smtClean="0">
                <a:solidFill>
                  <a:srgbClr val="F8B656"/>
                </a:solidFill>
              </a:rPr>
            </a:br>
            <a:r>
              <a:rPr lang="ru-RU" sz="2600" b="1" dirty="0" smtClean="0">
                <a:solidFill>
                  <a:srgbClr val="F8B656"/>
                </a:solidFill>
              </a:rPr>
              <a:t>Министерства образования и науки РФ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484313"/>
            <a:ext cx="8856663" cy="5184775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2200" dirty="0" smtClean="0"/>
              <a:t>Требования:</a:t>
            </a:r>
          </a:p>
          <a:p>
            <a:pPr>
              <a:defRPr/>
            </a:pPr>
            <a:r>
              <a:rPr lang="ru-RU" sz="2200" dirty="0" smtClean="0"/>
              <a:t>а) наличие стажа работы не менее 15 лет, в том числе стаж работы в ходатайствующей организации не менее 3 лет. </a:t>
            </a:r>
          </a:p>
          <a:p>
            <a:pPr>
              <a:defRPr/>
            </a:pPr>
            <a:r>
              <a:rPr lang="ru-RU" sz="2200" dirty="0" smtClean="0"/>
              <a:t>б) наличие одной ведомственной награды </a:t>
            </a:r>
            <a:r>
              <a:rPr lang="ru-RU" sz="2200" dirty="0" err="1" smtClean="0"/>
              <a:t>Минобрнауки</a:t>
            </a:r>
            <a:r>
              <a:rPr lang="ru-RU" sz="2200" dirty="0" smtClean="0"/>
              <a:t> России (почетное звание, нагрудный знак, медаль);</a:t>
            </a:r>
          </a:p>
          <a:p>
            <a:pPr>
              <a:defRPr/>
            </a:pPr>
            <a:r>
              <a:rPr lang="ru-RU" sz="2200" dirty="0" smtClean="0"/>
              <a:t>в) наличие профессиональных заслуг в соответствующей сфере деятельности (сведения о поощрениях и награждениях за эффективную и добросовестную трудовую (служебную) деятельность, о победах во всероссийских, региональных и муниципальных конкурсах профессионального мастерства и (или) иные сведения);</a:t>
            </a:r>
          </a:p>
          <a:p>
            <a:pPr>
              <a:defRPr/>
            </a:pPr>
            <a:r>
              <a:rPr lang="ru-RU" sz="2200" dirty="0" smtClean="0"/>
              <a:t>г) отсутствие не снятой или не погашенной в установленном порядке судимости;</a:t>
            </a:r>
          </a:p>
          <a:p>
            <a:pPr>
              <a:defRPr/>
            </a:pPr>
            <a:r>
              <a:rPr lang="ru-RU" sz="2200" dirty="0" smtClean="0"/>
              <a:t>д) отсутствие неснятого дисциплинарного взыскания.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624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9810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90488"/>
            <a:ext cx="7283450" cy="1143000"/>
          </a:xfrm>
        </p:spPr>
        <p:txBody>
          <a:bodyPr/>
          <a:lstStyle/>
          <a:p>
            <a:pPr>
              <a:defRPr/>
            </a:pPr>
            <a:r>
              <a:rPr lang="ru-RU" sz="2600" b="1" dirty="0" smtClean="0">
                <a:solidFill>
                  <a:srgbClr val="F8B656"/>
                </a:solidFill>
              </a:rPr>
              <a:t>Положение о знаке отличия </a:t>
            </a:r>
            <a:br>
              <a:rPr lang="ru-RU" sz="2600" b="1" dirty="0" smtClean="0">
                <a:solidFill>
                  <a:srgbClr val="F8B656"/>
                </a:solidFill>
              </a:rPr>
            </a:br>
            <a:r>
              <a:rPr lang="ru-RU" sz="2600" b="1" dirty="0" smtClean="0">
                <a:solidFill>
                  <a:srgbClr val="F8B656"/>
                </a:solidFill>
              </a:rPr>
              <a:t>Министерства образования и науки РФ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113" y="1219200"/>
            <a:ext cx="8858250" cy="5184775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2200" dirty="0" smtClean="0"/>
              <a:t>Требования:</a:t>
            </a:r>
          </a:p>
          <a:p>
            <a:pPr>
              <a:defRPr/>
            </a:pPr>
            <a:r>
              <a:rPr lang="ru-RU" sz="2200" dirty="0" smtClean="0"/>
              <a:t>а) наличие стажа работы не менее 15 лет, в том числе стаж работы в ходатайствующей организации не менее 3 лет. </a:t>
            </a:r>
          </a:p>
          <a:p>
            <a:pPr>
              <a:defRPr/>
            </a:pPr>
            <a:r>
              <a:rPr lang="ru-RU" sz="2200" dirty="0" smtClean="0"/>
              <a:t>б) наличие одной ведомственной награды </a:t>
            </a:r>
            <a:r>
              <a:rPr lang="ru-RU" sz="2200" dirty="0" err="1" smtClean="0"/>
              <a:t>Минобрнауки</a:t>
            </a:r>
            <a:r>
              <a:rPr lang="ru-RU" sz="2200" dirty="0" smtClean="0"/>
              <a:t> России (при этом награждение может быть не ранее чем через 3 года после награждения ведомственной наградой);</a:t>
            </a:r>
          </a:p>
          <a:p>
            <a:pPr>
              <a:defRPr/>
            </a:pPr>
            <a:r>
              <a:rPr lang="ru-RU" sz="2200" dirty="0" smtClean="0"/>
              <a:t>в) наличие профессиональных заслуг в соответствующей сфере деятельности (сведения о поощрениях и награждениях за эффективную и добросовестную трудовую (служебную) деятельность, о победах во всероссийских, региональных и муниципальных конкурсах профессионального мастерства и (или) иные сведения);</a:t>
            </a:r>
          </a:p>
          <a:p>
            <a:pPr>
              <a:defRPr/>
            </a:pPr>
            <a:r>
              <a:rPr lang="ru-RU" sz="2200" dirty="0" smtClean="0"/>
              <a:t>г) отсутствие не снятой или не погашенной в установленном порядке судимости;</a:t>
            </a:r>
          </a:p>
          <a:p>
            <a:pPr>
              <a:defRPr/>
            </a:pPr>
            <a:r>
              <a:rPr lang="ru-RU" sz="2200" dirty="0" smtClean="0"/>
              <a:t>д) отсутствие неснятого дисциплинарного взыскания.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981075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90488"/>
            <a:ext cx="7283450" cy="1143000"/>
          </a:xfrm>
        </p:spPr>
        <p:txBody>
          <a:bodyPr/>
          <a:lstStyle/>
          <a:p>
            <a:pPr>
              <a:defRPr/>
            </a:pPr>
            <a:r>
              <a:rPr lang="ru-RU" sz="2600" b="1" dirty="0" smtClean="0">
                <a:solidFill>
                  <a:srgbClr val="F8B656"/>
                </a:solidFill>
              </a:rPr>
              <a:t>Положение о знаке отличия </a:t>
            </a:r>
            <a:br>
              <a:rPr lang="ru-RU" sz="2600" b="1" dirty="0" smtClean="0">
                <a:solidFill>
                  <a:srgbClr val="F8B656"/>
                </a:solidFill>
              </a:rPr>
            </a:br>
            <a:r>
              <a:rPr lang="ru-RU" sz="2600" b="1" dirty="0" smtClean="0">
                <a:solidFill>
                  <a:srgbClr val="F8B656"/>
                </a:solidFill>
              </a:rPr>
              <a:t>Министерства образования и науки РФ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113" y="1219200"/>
            <a:ext cx="8858250" cy="5184775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2200" dirty="0" smtClean="0"/>
              <a:t>Требования:</a:t>
            </a:r>
          </a:p>
          <a:p>
            <a:pPr>
              <a:defRPr/>
            </a:pPr>
            <a:r>
              <a:rPr lang="ru-RU" sz="2200" dirty="0" smtClean="0"/>
              <a:t>а) наличие стажа работы не менее 15 лет, в том числе стаж работы в ходатайствующей организации не менее 3 лет. </a:t>
            </a:r>
          </a:p>
          <a:p>
            <a:pPr>
              <a:defRPr/>
            </a:pPr>
            <a:r>
              <a:rPr lang="ru-RU" sz="2200" dirty="0" smtClean="0"/>
              <a:t>б) наличие одной ведомственной награды </a:t>
            </a:r>
            <a:r>
              <a:rPr lang="ru-RU" sz="2200" dirty="0" err="1" smtClean="0"/>
              <a:t>Минобрнауки</a:t>
            </a:r>
            <a:r>
              <a:rPr lang="ru-RU" sz="2200" dirty="0" smtClean="0"/>
              <a:t> России (при этом награждение может быть не ранее чем через 3 года после награждения ведомственной наградой);</a:t>
            </a:r>
          </a:p>
          <a:p>
            <a:pPr>
              <a:defRPr/>
            </a:pPr>
            <a:r>
              <a:rPr lang="ru-RU" sz="2200" dirty="0" smtClean="0"/>
              <a:t>в) наличие профессиональных заслуг в соответствующей сфере деятельности (сведения о поощрениях и награждениях за эффективную и добросовестную трудовую (служебную) деятельность, о победах во всероссийских, региональных и муниципальных конкурсах профессионального мастерства и (или) иные сведения);</a:t>
            </a:r>
          </a:p>
          <a:p>
            <a:pPr>
              <a:defRPr/>
            </a:pPr>
            <a:r>
              <a:rPr lang="ru-RU" sz="2200" dirty="0" smtClean="0"/>
              <a:t>г) отсутствие не снятой или не погашенной в установленном порядке судимости;</a:t>
            </a:r>
          </a:p>
          <a:p>
            <a:pPr>
              <a:defRPr/>
            </a:pPr>
            <a:r>
              <a:rPr lang="ru-RU" sz="2200" dirty="0" smtClean="0"/>
              <a:t>д) отсутствие неснятого дисциплинарного взыскания.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645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981075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2276475"/>
            <a:ext cx="7283450" cy="1143000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F8B656"/>
                </a:solidFill>
              </a:rPr>
              <a:t>Рекомендации по сокращению избыточной отчетности учителей</a:t>
            </a:r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49275"/>
            <a:ext cx="9810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115888"/>
            <a:ext cx="7283450" cy="1143000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rgbClr val="F8B656"/>
                </a:solidFill>
              </a:rPr>
              <a:t>Письмо </a:t>
            </a:r>
            <a:r>
              <a:rPr lang="ru-RU" sz="2400" b="1" dirty="0" err="1" smtClean="0">
                <a:solidFill>
                  <a:srgbClr val="F8B656"/>
                </a:solidFill>
              </a:rPr>
              <a:t>Минобрнауки</a:t>
            </a:r>
            <a:r>
              <a:rPr lang="ru-RU" sz="2400" b="1" dirty="0" smtClean="0">
                <a:solidFill>
                  <a:srgbClr val="F8B656"/>
                </a:solidFill>
              </a:rPr>
              <a:t> России N НТ-664/08, Общероссийского Профсоюза образования N 269 от 16.05.2016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113" y="1341438"/>
            <a:ext cx="8858250" cy="5256212"/>
          </a:xfrm>
        </p:spPr>
        <p:txBody>
          <a:bodyPr/>
          <a:lstStyle/>
          <a:p>
            <a:pPr>
              <a:defRPr/>
            </a:pPr>
            <a:r>
              <a:rPr lang="ru-RU" sz="2200" dirty="0" smtClean="0"/>
              <a:t>Законом установленные обязанности школы по ведению, наличию и предоставлению следующих основные документы: основная образовательная программа, учебный план, календарный учебный график, рабочие программы учебных предметов, государственное (муниципальное) задание на оказание услуг и (или) работ; план финансово-хозяйственной деятельности школы; ежегодный отчет учредителю и общественности о поступлении и расходовании финансовых и материальных средств, а также отчет о результатах </a:t>
            </a:r>
            <a:r>
              <a:rPr lang="ru-RU" sz="2200" dirty="0" err="1" smtClean="0"/>
              <a:t>самообследования</a:t>
            </a:r>
            <a:r>
              <a:rPr lang="ru-RU" sz="2200" dirty="0" smtClean="0"/>
              <a:t>; коллективный договор, правила внутреннего распорядка обучающихся, правила внутреннего трудового распорядка; и т.д.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ru-RU" sz="2200" dirty="0" smtClean="0">
                <a:solidFill>
                  <a:srgbClr val="F8B656"/>
                </a:solidFill>
              </a:rPr>
              <a:t>Полный перечень приведен в письме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F8B656"/>
                </a:solidFill>
              </a:rPr>
              <a:t>Ведение указанных документов, размещение их на сайте школы, создание и ведение сайта школы является обязанностью администрации школы.</a:t>
            </a:r>
          </a:p>
          <a:p>
            <a:pPr>
              <a:defRPr/>
            </a:pPr>
            <a:endParaRPr lang="ru-RU" sz="2000" dirty="0" smtClean="0"/>
          </a:p>
          <a:p>
            <a:pPr>
              <a:defRPr/>
            </a:pPr>
            <a:endParaRPr lang="ru-RU" sz="2000" dirty="0" smtClean="0"/>
          </a:p>
          <a:p>
            <a:pPr>
              <a:defRPr/>
            </a:pPr>
            <a:endParaRPr lang="ru-RU" sz="2000" dirty="0"/>
          </a:p>
        </p:txBody>
      </p:sp>
      <p:pic>
        <p:nvPicPr>
          <p:cNvPr id="665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981075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115888"/>
            <a:ext cx="7283450" cy="1143000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rgbClr val="F8B656"/>
                </a:solidFill>
              </a:rPr>
              <a:t>Письмо </a:t>
            </a:r>
            <a:r>
              <a:rPr lang="ru-RU" sz="2400" b="1" dirty="0" err="1" smtClean="0">
                <a:solidFill>
                  <a:srgbClr val="F8B656"/>
                </a:solidFill>
              </a:rPr>
              <a:t>Минобрнауки</a:t>
            </a:r>
            <a:r>
              <a:rPr lang="ru-RU" sz="2400" b="1" dirty="0" smtClean="0">
                <a:solidFill>
                  <a:srgbClr val="F8B656"/>
                </a:solidFill>
              </a:rPr>
              <a:t> России N НТ-664/08, Общероссийского Профсоюза образования N 269 от 16.05.2016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113" y="1341438"/>
            <a:ext cx="8858250" cy="5256212"/>
          </a:xfrm>
        </p:spPr>
        <p:txBody>
          <a:bodyPr/>
          <a:lstStyle/>
          <a:p>
            <a:pPr>
              <a:defRPr/>
            </a:pPr>
            <a:endParaRPr lang="ru-RU" sz="2000" dirty="0" smtClean="0"/>
          </a:p>
          <a:p>
            <a:pPr>
              <a:defRPr/>
            </a:pPr>
            <a:endParaRPr lang="ru-RU" sz="2000" dirty="0" smtClean="0"/>
          </a:p>
          <a:p>
            <a:pPr>
              <a:defRPr/>
            </a:pPr>
            <a:r>
              <a:rPr lang="ru-RU" sz="2400" dirty="0" smtClean="0"/>
              <a:t>Участие учителей в формировании отчетной документации школы определяется должностными обязанностями, предусмотренными трудовыми договорами и должностными инструкциями, положения которых не могут противоречить Федеральному закону, трудовому законодательству, коллективному договору и соглашениям.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2400" dirty="0"/>
          </a:p>
        </p:txBody>
      </p:sp>
      <p:pic>
        <p:nvPicPr>
          <p:cNvPr id="675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981075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250825" y="1484313"/>
            <a:ext cx="8497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/>
            <a:r>
              <a:rPr lang="ru-RU" altLang="ru-RU" sz="2000" b="0">
                <a:solidFill>
                  <a:srgbClr val="FFFFFF"/>
                </a:solidFill>
                <a:latin typeface="Verdana" pitchFamily="34" charset="0"/>
              </a:rPr>
              <a:t>    </a:t>
            </a:r>
            <a:endParaRPr lang="ru-RU" altLang="ru-RU" sz="1700" b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8611" name="Picture 1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795338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139950" y="1179513"/>
            <a:ext cx="4248150" cy="1009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 dirty="0">
                <a:solidFill>
                  <a:srgbClr val="000D86"/>
                </a:solidFill>
              </a:rPr>
              <a:t>Документация  организации, которая входит в должностные обязанности администрации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3838" y="2681288"/>
            <a:ext cx="3346450" cy="960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 dirty="0">
                <a:solidFill>
                  <a:srgbClr val="000D86"/>
                </a:solidFill>
              </a:rPr>
              <a:t>1. Обязанности администрации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11638" y="2724150"/>
            <a:ext cx="4752975" cy="9604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0" dirty="0">
                <a:solidFill>
                  <a:srgbClr val="000D86"/>
                </a:solidFill>
              </a:rPr>
              <a:t>2. Учитель исключительно на добровольной основе и с письменного согласия, за дополнительную оплату. </a:t>
            </a:r>
          </a:p>
          <a:p>
            <a:pPr algn="ctr">
              <a:defRPr/>
            </a:pPr>
            <a:r>
              <a:rPr lang="ru-RU" sz="1600" b="0" dirty="0">
                <a:solidFill>
                  <a:srgbClr val="000D86"/>
                </a:solidFill>
              </a:rPr>
              <a:t>Ст. 60.2 и 151 ТК РФ  </a:t>
            </a:r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2176463" y="2192338"/>
            <a:ext cx="490537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0">
              <a:solidFill>
                <a:srgbClr val="FFFFFF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5888832" y="2194719"/>
            <a:ext cx="48895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0">
              <a:solidFill>
                <a:srgbClr val="FFFFFF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46088" y="4292600"/>
            <a:ext cx="3124200" cy="1223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 dirty="0">
                <a:solidFill>
                  <a:srgbClr val="000D86"/>
                </a:solidFill>
              </a:rPr>
              <a:t>Устранение отчетности или ее сохранение </a:t>
            </a:r>
          </a:p>
        </p:txBody>
      </p:sp>
      <p:sp>
        <p:nvSpPr>
          <p:cNvPr id="8" name="Овал 7"/>
          <p:cNvSpPr/>
          <p:nvPr/>
        </p:nvSpPr>
        <p:spPr>
          <a:xfrm>
            <a:off x="4967288" y="4283075"/>
            <a:ext cx="3241675" cy="12255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0" dirty="0">
                <a:solidFill>
                  <a:srgbClr val="000D86"/>
                </a:solidFill>
              </a:rPr>
              <a:t>Соответствие должностным обязанностям по 761н</a:t>
            </a:r>
          </a:p>
        </p:txBody>
      </p:sp>
      <p:sp>
        <p:nvSpPr>
          <p:cNvPr id="9" name="Равно 8"/>
          <p:cNvSpPr/>
          <p:nvPr/>
        </p:nvSpPr>
        <p:spPr>
          <a:xfrm>
            <a:off x="3900488" y="4681538"/>
            <a:ext cx="725487" cy="593725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0">
              <a:solidFill>
                <a:srgbClr val="FFFFFF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1403350" y="115888"/>
            <a:ext cx="728345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ru-RU" sz="2400" kern="0" smtClean="0">
                <a:solidFill>
                  <a:srgbClr val="F8B656"/>
                </a:solidFill>
              </a:rPr>
              <a:t>Письмо Минобрнауки России N НТ-664/08, Общероссийского Профсоюза образования N 269 от 16.05.2016</a:t>
            </a:r>
            <a:endParaRPr lang="ru-RU" sz="2400" kern="0" dirty="0" smtClean="0">
              <a:solidFill>
                <a:srgbClr val="F8B65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7288" y="476250"/>
            <a:ext cx="7986712" cy="100806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dirty="0" smtClean="0">
                <a:solidFill>
                  <a:srgbClr val="F8BE56"/>
                </a:solidFill>
              </a:rPr>
              <a:t>Трудовой кодекс Российской Федерации</a:t>
            </a:r>
          </a:p>
        </p:txBody>
      </p:sp>
      <p:sp>
        <p:nvSpPr>
          <p:cNvPr id="262147" name="Rectangle 3"/>
          <p:cNvSpPr>
            <a:spLocks noChangeArrowheads="1"/>
          </p:cNvSpPr>
          <p:nvPr/>
        </p:nvSpPr>
        <p:spPr bwMode="auto">
          <a:xfrm>
            <a:off x="323850" y="2060575"/>
            <a:ext cx="8640763" cy="49863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ru-RU" sz="2000" b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Статья 333. Продолжительность рабочего времени педагогических работников</a:t>
            </a:r>
          </a:p>
          <a:p>
            <a:pPr marL="342900" indent="-342900" algn="ctr">
              <a:defRPr/>
            </a:pPr>
            <a:endParaRPr lang="ru-RU" sz="2000" b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algn="just">
              <a:defRPr/>
            </a:pPr>
            <a:r>
              <a:rPr lang="ru-RU" sz="2000" b="0" dirty="0">
                <a:latin typeface="+mn-lt"/>
              </a:rPr>
              <a:t>	</a:t>
            </a:r>
            <a:r>
              <a:rPr lang="ru-RU" sz="2000" b="0" i="1" dirty="0">
                <a:latin typeface="+mn-lt"/>
              </a:rPr>
              <a:t>Для педагогических работников устанавливается сокращенная продолжительность рабочего времени не более 36 часов в неделю.</a:t>
            </a:r>
          </a:p>
          <a:p>
            <a:pPr algn="just">
              <a:defRPr/>
            </a:pPr>
            <a:r>
              <a:rPr lang="ru-RU" sz="2000" b="0" i="1" dirty="0">
                <a:latin typeface="+mn-lt"/>
              </a:rPr>
              <a:t>	В зависимости от должности и (или) специальности педагогических работников с учетом особенностей их труда продолжительность рабочего времени (нормы часов педагогической работы за ставку заработной платы), порядок определения учебной нагрузки, оговариваемой в трудовом договоре, и основания ее изменения, случаи установления верхнего предела учебной нагрузки педагогических работников определяются уполномоченным Правительством Российской Федерации федеральным органом исполнительной власти.</a:t>
            </a:r>
          </a:p>
          <a:p>
            <a:pPr marL="342900" indent="-342900" algn="just">
              <a:defRPr/>
            </a:pPr>
            <a:endParaRPr lang="ru-RU" b="0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4371975" y="47244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250825" y="1484313"/>
            <a:ext cx="8497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/>
            <a:r>
              <a:rPr lang="ru-RU" altLang="ru-RU" sz="2000" b="0">
                <a:solidFill>
                  <a:srgbClr val="FFFFFF"/>
                </a:solidFill>
                <a:latin typeface="Verdana" pitchFamily="34" charset="0"/>
              </a:rPr>
              <a:t>    </a:t>
            </a:r>
            <a:endParaRPr lang="ru-RU" altLang="ru-RU" sz="1700" b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9635" name="Picture 1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795338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36575" y="2257425"/>
            <a:ext cx="7993063" cy="16017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0" dirty="0">
                <a:solidFill>
                  <a:srgbClr val="000D86"/>
                </a:solidFill>
              </a:rPr>
              <a:t>Полный перевод в электронный вид государственных и муниципальных услуг по предоставлению информации о текущей успеваемости учащегося, ведению дневников и журналов успеваемости </a:t>
            </a:r>
          </a:p>
          <a:p>
            <a:pPr algn="ctr">
              <a:defRPr/>
            </a:pPr>
            <a:r>
              <a:rPr lang="ru-RU" b="0" dirty="0">
                <a:solidFill>
                  <a:srgbClr val="000D86"/>
                </a:solidFill>
              </a:rPr>
              <a:t>должен был завершиться к 1 января 2014 г.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3238" y="4365625"/>
            <a:ext cx="7993062" cy="9604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0" dirty="0">
                <a:solidFill>
                  <a:srgbClr val="000D86"/>
                </a:solidFill>
              </a:rPr>
              <a:t>в целях устранения избыточной отчетности обязаны прекратить  практику дублирования ведения электронных и бумажных журналов и дневников</a:t>
            </a:r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4047332" y="3879056"/>
            <a:ext cx="48895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0">
              <a:solidFill>
                <a:srgbClr val="FFFFFF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403350" y="115888"/>
            <a:ext cx="728345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ru-RU" sz="2400" kern="0" smtClean="0">
                <a:solidFill>
                  <a:srgbClr val="F8B656"/>
                </a:solidFill>
              </a:rPr>
              <a:t>Письмо Минобрнауки России N НТ-664/08, Общероссийского Профсоюза образования N 269 от 16.05.2016</a:t>
            </a:r>
            <a:endParaRPr lang="ru-RU" sz="2400" kern="0" dirty="0" smtClean="0">
              <a:solidFill>
                <a:srgbClr val="F8B65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ChangeArrowheads="1"/>
          </p:cNvSpPr>
          <p:nvPr/>
        </p:nvSpPr>
        <p:spPr bwMode="auto">
          <a:xfrm>
            <a:off x="250825" y="1484313"/>
            <a:ext cx="8497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/>
            <a:r>
              <a:rPr lang="ru-RU" altLang="ru-RU" sz="2000" b="0">
                <a:solidFill>
                  <a:srgbClr val="FFFFFF"/>
                </a:solidFill>
                <a:latin typeface="Verdana" pitchFamily="34" charset="0"/>
              </a:rPr>
              <a:t>    </a:t>
            </a:r>
            <a:endParaRPr lang="ru-RU" altLang="ru-RU" sz="1700" b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0659" name="Picture 1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795338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850" y="1858963"/>
            <a:ext cx="8424863" cy="25860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Для устранения избыточной отчетности и документооборота рекомендуется:</a:t>
            </a:r>
          </a:p>
          <a:p>
            <a:pPr>
              <a:defRPr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dirty="0"/>
              <a:t>Актуализировать и утвердить на уровне школ номенклатуры дел (документов) со сроками их оборота и хранения, с определением ответственных должностных лиц.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dirty="0"/>
              <a:t>Исключить дублирование документов и информации на электронных и бумажных носителях.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403350" y="115888"/>
            <a:ext cx="728345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ru-RU" sz="2400" kern="0" dirty="0" smtClean="0">
                <a:solidFill>
                  <a:srgbClr val="F8B656"/>
                </a:solidFill>
              </a:rPr>
              <a:t>Письмо </a:t>
            </a:r>
            <a:r>
              <a:rPr lang="ru-RU" sz="2400" kern="0" dirty="0" err="1" smtClean="0">
                <a:solidFill>
                  <a:srgbClr val="F8B656"/>
                </a:solidFill>
              </a:rPr>
              <a:t>Минобрнауки</a:t>
            </a:r>
            <a:r>
              <a:rPr lang="ru-RU" sz="2400" kern="0" dirty="0" smtClean="0">
                <a:solidFill>
                  <a:srgbClr val="F8B656"/>
                </a:solidFill>
              </a:rPr>
              <a:t> России N НТ-664/08, Общероссийского Профсоюза образования N 269 от 16.05.2016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ChangeArrowheads="1"/>
          </p:cNvSpPr>
          <p:nvPr/>
        </p:nvSpPr>
        <p:spPr bwMode="auto">
          <a:xfrm>
            <a:off x="250825" y="1484313"/>
            <a:ext cx="8497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/>
            <a:r>
              <a:rPr lang="ru-RU" altLang="ru-RU" sz="2000" b="0">
                <a:solidFill>
                  <a:srgbClr val="FFFFFF"/>
                </a:solidFill>
                <a:latin typeface="Verdana" pitchFamily="34" charset="0"/>
              </a:rPr>
              <a:t>    </a:t>
            </a:r>
            <a:endParaRPr lang="ru-RU" altLang="ru-RU" sz="1700" b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1683" name="Picture 1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795338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4" name="Прямоугольник 2"/>
          <p:cNvSpPr>
            <a:spLocks noChangeArrowheads="1"/>
          </p:cNvSpPr>
          <p:nvPr/>
        </p:nvSpPr>
        <p:spPr bwMode="auto">
          <a:xfrm>
            <a:off x="287338" y="1657350"/>
            <a:ext cx="8424862" cy="480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b="0">
                <a:solidFill>
                  <a:srgbClr val="FFC000"/>
                </a:solidFill>
                <a:latin typeface="Verdana" pitchFamily="34" charset="0"/>
              </a:rPr>
              <a:t>Исключить запросы информации и документов от учителей в связи с прохождением ими аттестации</a:t>
            </a:r>
            <a:r>
              <a:rPr lang="ru-RU" altLang="ru-RU" b="0">
                <a:solidFill>
                  <a:srgbClr val="FFFFFF"/>
                </a:solidFill>
                <a:latin typeface="Verdana" pitchFamily="34" charset="0"/>
              </a:rPr>
              <a:t>, не предусмотренных приказом Минобрнауки России от 7 апреля 2014 г. № 276 «Об утверждении Порядка проведения аттестации педагогических работников организаций, осуществляющих образовательную деятельность» Указано, что в этих целях для самостоятельного использования аттестационными комиссиями и (или) специалистами </a:t>
            </a:r>
            <a:r>
              <a:rPr lang="ru-RU" altLang="ru-RU" b="0">
                <a:solidFill>
                  <a:srgbClr val="FFC000"/>
                </a:solidFill>
                <a:latin typeface="Verdana" pitchFamily="34" charset="0"/>
              </a:rPr>
              <a:t>необходимо систематизировать и обновлять необходимую  информацию, на основе которой в соответствии с пунктами 36, 37, 38 приказа № 276 устанавливаются  квалификационные категории </a:t>
            </a:r>
            <a:r>
              <a:rPr lang="ru-RU" altLang="ru-RU" b="0">
                <a:solidFill>
                  <a:srgbClr val="FFFFFF"/>
                </a:solidFill>
                <a:latin typeface="Verdana" pitchFamily="34" charset="0"/>
              </a:rPr>
              <a:t>педагогическим работникам, а также осуществляется оценка профессиональной деятельности, соответствующая направлениям их работы.</a:t>
            </a:r>
          </a:p>
          <a:p>
            <a:endParaRPr lang="ru-RU" altLang="ru-RU" b="0">
              <a:solidFill>
                <a:srgbClr val="FFFFFF"/>
              </a:solidFill>
              <a:latin typeface="Verdana" pitchFamily="34" charset="0"/>
            </a:endParaRPr>
          </a:p>
          <a:p>
            <a:pPr algn="ctr"/>
            <a:r>
              <a:rPr lang="ru-RU" altLang="ru-RU">
                <a:solidFill>
                  <a:srgbClr val="FFC000"/>
                </a:solidFill>
                <a:latin typeface="Verdana" pitchFamily="34" charset="0"/>
              </a:rPr>
              <a:t>Порядком аттестации не предусматривается направление (представление) учителями каких-либо документов, материалов и информации, кроме заявления</a:t>
            </a:r>
          </a:p>
        </p:txBody>
      </p:sp>
      <p:pic>
        <p:nvPicPr>
          <p:cNvPr id="7168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63500"/>
            <a:ext cx="7493000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8" name="Text Box 8"/>
          <p:cNvSpPr txBox="1">
            <a:spLocks noChangeArrowheads="1"/>
          </p:cNvSpPr>
          <p:nvPr/>
        </p:nvSpPr>
        <p:spPr bwMode="auto">
          <a:xfrm>
            <a:off x="1258888" y="1628775"/>
            <a:ext cx="69707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gency FB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gency FB" pitchFamily="34" charset="0"/>
              </a:defRPr>
            </a:lvl9pPr>
          </a:lstStyle>
          <a:p>
            <a:pPr eaLnBrk="1" hangingPunct="1"/>
            <a:endParaRPr lang="ru-RU" altLang="ru-RU" sz="4000">
              <a:solidFill>
                <a:srgbClr val="F8B656"/>
              </a:solidFill>
              <a:latin typeface="Arial" charset="0"/>
            </a:endParaRPr>
          </a:p>
          <a:p>
            <a:pPr eaLnBrk="1" hangingPunct="1"/>
            <a:r>
              <a:rPr lang="ru-RU" altLang="ru-RU" sz="4000">
                <a:solidFill>
                  <a:srgbClr val="F8B656"/>
                </a:solidFill>
                <a:latin typeface="Arial" charset="0"/>
              </a:rPr>
              <a:t>СПАСИБО ЗА ВНИМАНИЕ!</a:t>
            </a:r>
          </a:p>
          <a:p>
            <a:pPr eaLnBrk="1" hangingPunct="1"/>
            <a:endParaRPr lang="ru-RU" altLang="ru-RU" sz="4000">
              <a:solidFill>
                <a:srgbClr val="F8B656"/>
              </a:solidFill>
              <a:latin typeface="Arial" charset="0"/>
            </a:endParaRPr>
          </a:p>
        </p:txBody>
      </p:sp>
      <p:pic>
        <p:nvPicPr>
          <p:cNvPr id="7270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549275"/>
            <a:ext cx="9667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58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188913"/>
            <a:ext cx="6994525" cy="792162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dirty="0" smtClean="0">
                <a:solidFill>
                  <a:srgbClr val="F8BE56"/>
                </a:solidFill>
              </a:rPr>
              <a:t>ФЗ «Об образовании в Российской Федерации»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856662" cy="49672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dirty="0" smtClean="0"/>
              <a:t>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i="1" dirty="0" smtClean="0"/>
              <a:t>П.6 ст.47.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i="1" dirty="0">
                <a:effectLst/>
              </a:rPr>
              <a:t>	</a:t>
            </a:r>
            <a:r>
              <a:rPr lang="ru-RU" sz="2400" i="1" dirty="0" smtClean="0">
                <a:effectLst/>
              </a:rPr>
              <a:t>В </a:t>
            </a:r>
            <a:r>
              <a:rPr lang="ru-RU" sz="2400" i="1" dirty="0">
                <a:effectLst/>
              </a:rPr>
              <a:t>рабочее время педагогических работников в зависимости от занимаемой должности </a:t>
            </a:r>
            <a:r>
              <a:rPr lang="ru-RU" sz="2400" i="1" dirty="0" smtClean="0">
                <a:effectLst/>
              </a:rPr>
              <a:t>включается: </a:t>
            </a:r>
            <a:r>
              <a:rPr lang="ru-RU" sz="2000" i="1" dirty="0">
                <a:effectLst/>
              </a:rPr>
              <a:t>учебная (преподавательская) и воспитательная работа, в том числе практическая подготовка обучающихся, индивидуальная работа с обучающимися, научная, творческая и исследовательская работа, а также другая педагогическая работа, предусмотренная трудовыми (должностными) обязанностями и (или) индивидуальным планом, - методическая, подготовительная, организационная, диагностическая, работа по ведению мониторинга, работа, предусмотренная планами воспитательных, физкультурно-оздоровительных, спортивных, творческих и иных мероприятий, проводимых с обучающимися. </a:t>
            </a:r>
            <a:endParaRPr lang="ru-RU" sz="2000" i="1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i="1" dirty="0" smtClean="0">
                <a:effectLst/>
              </a:rPr>
              <a:t>Конкретные </a:t>
            </a:r>
            <a:r>
              <a:rPr lang="ru-RU" sz="2400" i="1" dirty="0">
                <a:effectLst/>
              </a:rPr>
              <a:t>трудовые (должностные) обязанности педагогических работников определяются </a:t>
            </a:r>
            <a:r>
              <a:rPr lang="ru-RU" sz="2400" b="1" i="1" dirty="0">
                <a:effectLst/>
              </a:rPr>
              <a:t>трудовыми договорами </a:t>
            </a:r>
            <a:r>
              <a:rPr lang="ru-RU" sz="2400" i="1" dirty="0" smtClean="0">
                <a:effectLst/>
              </a:rPr>
              <a:t>и </a:t>
            </a:r>
            <a:r>
              <a:rPr lang="ru-RU" sz="2400" b="1" i="1" dirty="0">
                <a:effectLst/>
              </a:rPr>
              <a:t>должностными инструкциями</a:t>
            </a:r>
            <a:r>
              <a:rPr lang="ru-RU" sz="2400" i="1" dirty="0">
                <a:effectLst/>
              </a:rPr>
              <a:t>. </a:t>
            </a:r>
            <a:endParaRPr lang="ru-RU" sz="24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800" dirty="0" smtClean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dirty="0" smtClean="0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77813"/>
            <a:ext cx="7643812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dirty="0">
                <a:solidFill>
                  <a:srgbClr val="F8BE56"/>
                </a:solidFill>
              </a:rPr>
              <a:t>ФЗ «Об образовании в </a:t>
            </a:r>
            <a:r>
              <a:rPr lang="ru-RU" sz="3600" dirty="0" smtClean="0">
                <a:solidFill>
                  <a:srgbClr val="F8BE56"/>
                </a:solidFill>
              </a:rPr>
              <a:t/>
            </a:r>
            <a:br>
              <a:rPr lang="ru-RU" sz="3600" dirty="0" smtClean="0">
                <a:solidFill>
                  <a:srgbClr val="F8BE56"/>
                </a:solidFill>
              </a:rPr>
            </a:br>
            <a:r>
              <a:rPr lang="ru-RU" sz="3600" dirty="0" smtClean="0">
                <a:solidFill>
                  <a:srgbClr val="F8BE56"/>
                </a:solidFill>
              </a:rPr>
              <a:t>Российской Федерации»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28775"/>
            <a:ext cx="8640762" cy="52292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 smtClean="0"/>
              <a:t>П.7 ст. 47</a:t>
            </a:r>
            <a:r>
              <a:rPr lang="ru-RU" sz="2400" dirty="0" smtClean="0"/>
              <a:t>. </a:t>
            </a:r>
            <a:r>
              <a:rPr lang="ru-RU" sz="2400" i="1" dirty="0"/>
              <a:t>Режим рабочего времени и времени отдыха педагогических работников организаций, осуществляющих образовательную деятельность, определяется </a:t>
            </a:r>
            <a:r>
              <a:rPr lang="ru-RU" sz="2400" i="1" dirty="0">
                <a:solidFill>
                  <a:srgbClr val="FFFFFF"/>
                </a:solidFill>
              </a:rPr>
              <a:t>в соответствии с требованиями трудового законодательства и с учетом </a:t>
            </a:r>
            <a:r>
              <a:rPr lang="ru-RU" sz="2400" b="1" i="1" dirty="0">
                <a:solidFill>
                  <a:srgbClr val="FFFFFF"/>
                </a:solidFill>
              </a:rPr>
              <a:t>особенностей</a:t>
            </a:r>
            <a:r>
              <a:rPr lang="ru-RU" sz="2400" i="1" dirty="0">
                <a:solidFill>
                  <a:srgbClr val="FFFFFF"/>
                </a:solidFill>
              </a:rPr>
              <a:t>, установленных </a:t>
            </a:r>
            <a:r>
              <a:rPr lang="ru-RU" sz="2400" i="1" dirty="0" err="1">
                <a:solidFill>
                  <a:srgbClr val="FFFFFF"/>
                </a:solidFill>
              </a:rPr>
              <a:t>Минобрнауки</a:t>
            </a:r>
            <a:r>
              <a:rPr lang="ru-RU" sz="2400" i="1" dirty="0">
                <a:solidFill>
                  <a:srgbClr val="FFFFFF"/>
                </a:solidFill>
              </a:rPr>
              <a:t> </a:t>
            </a:r>
            <a:r>
              <a:rPr lang="ru-RU" sz="2400" i="1" dirty="0" smtClean="0">
                <a:solidFill>
                  <a:srgbClr val="FFFFFF"/>
                </a:solidFill>
              </a:rPr>
              <a:t>России:</a:t>
            </a:r>
            <a:endParaRPr lang="ru-RU" sz="2400" i="1" dirty="0" smtClean="0"/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b="1" i="1" dirty="0" smtClean="0"/>
              <a:t>коллективным </a:t>
            </a:r>
            <a:r>
              <a:rPr lang="ru-RU" sz="2400" b="1" i="1" dirty="0"/>
              <a:t>договором, </a:t>
            </a:r>
            <a:endParaRPr lang="ru-RU" sz="2400" b="1" i="1" dirty="0" smtClean="0"/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b="1" i="1" dirty="0" smtClean="0"/>
              <a:t>правилами </a:t>
            </a:r>
            <a:r>
              <a:rPr lang="ru-RU" sz="2400" b="1" i="1" dirty="0"/>
              <a:t>внутреннего трудового распорядка, </a:t>
            </a:r>
            <a:endParaRPr lang="ru-RU" sz="2400" b="1" i="1" dirty="0" smtClean="0"/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b="1" i="1" dirty="0"/>
              <a:t>и</a:t>
            </a:r>
            <a:r>
              <a:rPr lang="ru-RU" sz="2400" b="1" i="1" dirty="0" smtClean="0"/>
              <a:t>ными </a:t>
            </a:r>
            <a:r>
              <a:rPr lang="ru-RU" sz="2400" b="1" i="1" dirty="0"/>
              <a:t>локальными нормативными актами </a:t>
            </a:r>
            <a:r>
              <a:rPr lang="ru-RU" sz="2400" i="1" dirty="0"/>
              <a:t>организации, осуществляющей образовательную деятельность, </a:t>
            </a:r>
            <a:endParaRPr lang="ru-RU" sz="2400" i="1" dirty="0" smtClean="0"/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b="1" i="1" dirty="0" smtClean="0"/>
              <a:t>трудовым </a:t>
            </a:r>
            <a:r>
              <a:rPr lang="ru-RU" sz="2400" b="1" i="1" dirty="0"/>
              <a:t>договором, </a:t>
            </a:r>
            <a:endParaRPr lang="ru-RU" sz="2400" b="1" i="1" dirty="0" smtClean="0"/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b="1" i="1" dirty="0" smtClean="0"/>
              <a:t>графиками работы, </a:t>
            </a:r>
            <a:endParaRPr lang="ru-RU" sz="2400" b="1" i="1" dirty="0"/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b="1" i="1" dirty="0" smtClean="0"/>
              <a:t>расписанием занятий</a:t>
            </a:r>
            <a:endParaRPr lang="ru-RU" sz="2400" i="1" dirty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ru-RU" sz="2400" b="1" dirty="0" smtClean="0"/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7288" y="277813"/>
            <a:ext cx="7878762" cy="9937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dirty="0" smtClean="0">
                <a:solidFill>
                  <a:srgbClr val="F8BE56"/>
                </a:solidFill>
              </a:rPr>
              <a:t>Особенности режима рабочего времени и времени отдыха</a:t>
            </a:r>
            <a:br>
              <a:rPr lang="ru-RU" sz="3600" dirty="0" smtClean="0">
                <a:solidFill>
                  <a:srgbClr val="F8BE56"/>
                </a:solidFill>
              </a:rPr>
            </a:br>
            <a:r>
              <a:rPr lang="ru-RU" sz="2400" dirty="0" smtClean="0">
                <a:solidFill>
                  <a:srgbClr val="F8BE56"/>
                </a:solidFill>
              </a:rPr>
              <a:t>приказ </a:t>
            </a:r>
            <a:r>
              <a:rPr lang="ru-RU" sz="2400" dirty="0" err="1" smtClean="0">
                <a:solidFill>
                  <a:srgbClr val="F8BE56"/>
                </a:solidFill>
              </a:rPr>
              <a:t>Минобрнауки</a:t>
            </a:r>
            <a:r>
              <a:rPr lang="ru-RU" sz="2400" dirty="0" smtClean="0">
                <a:solidFill>
                  <a:srgbClr val="F8BE56"/>
                </a:solidFill>
              </a:rPr>
              <a:t> России от 11.05.2016 № 536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852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/>
              <a:t>   1.2.  Режим рабочего времени и времени отдыха работников в ОУ устанавливается </a:t>
            </a:r>
            <a:r>
              <a:rPr lang="ru-RU" sz="2400" b="1" i="1" dirty="0" smtClean="0"/>
              <a:t>ПВТР</a:t>
            </a:r>
            <a:r>
              <a:rPr lang="ru-RU" sz="2400" b="1" dirty="0" smtClean="0"/>
              <a:t> с учетом:</a:t>
            </a:r>
            <a:r>
              <a:rPr lang="ru-RU" sz="2400" dirty="0" smtClean="0"/>
              <a:t> 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Режима деятельности учреждения;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Продолжительности рабочего времени или нормы часов педагогической работы за ставку зарплаты (приказ №1601);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Объема фактической учебной нагрузки (педагогической работы) (приказ № 1601);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Времени, необходимого для выполнения должностных обязанностей в зависимости от занимаемой должности (квалификационные характеристики по занимаемым должностям; ч. 6 ст. 47 273-ФЗ);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Времени, необходимого для выполнения дополнительной работы за дополнительную оплату по соглашению сторон ТД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	</a:t>
            </a:r>
            <a:r>
              <a:rPr lang="ru-RU" sz="2400" i="1" dirty="0" smtClean="0"/>
              <a:t>ПВТР утверждаются работодателем с учетом мнения профкома ППО (ст. 190 ТК РФ; п. 1.3. Особенностей</a:t>
            </a:r>
            <a:r>
              <a:rPr lang="ru-RU" sz="2400" dirty="0" smtClean="0"/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dirty="0" smtClean="0"/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7427912" cy="142081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200" dirty="0" smtClean="0">
                <a:solidFill>
                  <a:srgbClr val="F8BE56"/>
                </a:solidFill>
              </a:rPr>
              <a:t/>
            </a:r>
            <a:br>
              <a:rPr lang="ru-RU" sz="3200" dirty="0" smtClean="0">
                <a:solidFill>
                  <a:srgbClr val="F8BE56"/>
                </a:solidFill>
              </a:rPr>
            </a:br>
            <a:r>
              <a:rPr lang="ru-RU" sz="3600" dirty="0" smtClean="0">
                <a:solidFill>
                  <a:srgbClr val="F8BE56"/>
                </a:solidFill>
              </a:rPr>
              <a:t>Особенности режима рабочего времени и времени отдыха</a:t>
            </a:r>
            <a:br>
              <a:rPr lang="ru-RU" sz="3600" dirty="0" smtClean="0">
                <a:solidFill>
                  <a:srgbClr val="F8BE56"/>
                </a:solidFill>
              </a:rPr>
            </a:br>
            <a:r>
              <a:rPr lang="ru-RU" sz="2000" dirty="0" smtClean="0">
                <a:solidFill>
                  <a:srgbClr val="F8BE56"/>
                </a:solidFill>
              </a:rPr>
              <a:t>приказ </a:t>
            </a:r>
            <a:r>
              <a:rPr lang="ru-RU" sz="2000" dirty="0" err="1" smtClean="0">
                <a:solidFill>
                  <a:srgbClr val="F8BE56"/>
                </a:solidFill>
              </a:rPr>
              <a:t>Минобрнауки</a:t>
            </a:r>
            <a:r>
              <a:rPr lang="ru-RU" sz="2000" dirty="0" smtClean="0">
                <a:solidFill>
                  <a:srgbClr val="F8BE56"/>
                </a:solidFill>
              </a:rPr>
              <a:t> России от 11.05.2016 № 536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3200" dirty="0" smtClean="0">
                <a:solidFill>
                  <a:schemeClr val="bg1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>РРРР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65250"/>
            <a:ext cx="9144000" cy="53276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altLang="ru-RU" sz="2800" smtClean="0">
              <a:solidFill>
                <a:schemeClr val="bg1"/>
              </a:solidFill>
              <a:effectLst/>
            </a:endParaRPr>
          </a:p>
          <a:p>
            <a:pPr algn="just"/>
            <a:r>
              <a:rPr lang="ru-RU" altLang="ru-RU" sz="2400" smtClean="0">
                <a:effectLst/>
                <a:cs typeface="Times New Roman" pitchFamily="18" charset="0"/>
              </a:rPr>
              <a:t>1.4. Режим работы руководителей образовательных учреждений определяется </a:t>
            </a:r>
            <a:r>
              <a:rPr lang="ru-RU" altLang="ru-RU" sz="2400" b="1" i="1" smtClean="0">
                <a:effectLst/>
                <a:cs typeface="Times New Roman" pitchFamily="18" charset="0"/>
              </a:rPr>
              <a:t>графиком работы </a:t>
            </a:r>
            <a:r>
              <a:rPr lang="ru-RU" altLang="ru-RU" sz="2400" smtClean="0">
                <a:effectLst/>
                <a:cs typeface="Times New Roman" pitchFamily="18" charset="0"/>
              </a:rPr>
              <a:t>с учетом необходимости обеспечения руководящих функций.</a:t>
            </a:r>
          </a:p>
          <a:p>
            <a:pPr algn="just">
              <a:buFont typeface="Wingdings" pitchFamily="2" charset="2"/>
              <a:buNone/>
            </a:pPr>
            <a:r>
              <a:rPr lang="ru-RU" altLang="ru-RU" sz="2400" smtClean="0">
                <a:effectLst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smtClean="0">
                <a:effectLst/>
              </a:rPr>
              <a:t> </a:t>
            </a:r>
            <a:r>
              <a:rPr lang="ru-RU" altLang="ru-RU" sz="2400" b="1" smtClean="0">
                <a:effectLst/>
              </a:rPr>
              <a:t>Руководители ОУ </a:t>
            </a:r>
            <a:r>
              <a:rPr lang="ru-RU" altLang="ru-RU" sz="2400" smtClean="0">
                <a:effectLst/>
              </a:rPr>
              <a:t>– </a:t>
            </a:r>
            <a:r>
              <a:rPr lang="ru-RU" altLang="ru-RU" sz="2000" smtClean="0">
                <a:effectLst/>
              </a:rPr>
              <a:t>раздел </a:t>
            </a:r>
            <a:r>
              <a:rPr lang="en-US" altLang="ru-RU" sz="2000" smtClean="0">
                <a:effectLst/>
              </a:rPr>
              <a:t>II</a:t>
            </a:r>
            <a:r>
              <a:rPr lang="ru-RU" altLang="ru-RU" sz="2000" smtClean="0">
                <a:effectLst/>
              </a:rPr>
              <a:t> номенклатуры должностей, утв. Постан-м Правительства РФ от 08.08.2013 № 678: </a:t>
            </a:r>
          </a:p>
          <a:p>
            <a:pPr eaLnBrk="1" hangingPunct="1">
              <a:buFontTx/>
              <a:buChar char="-"/>
            </a:pPr>
            <a:r>
              <a:rPr lang="ru-RU" altLang="ru-RU" sz="2400" smtClean="0">
                <a:effectLst/>
              </a:rPr>
              <a:t>должности руководителей ОУ:  директор, заведующий; </a:t>
            </a:r>
          </a:p>
          <a:p>
            <a:pPr eaLnBrk="1" hangingPunct="1">
              <a:buFontTx/>
              <a:buChar char="-"/>
            </a:pPr>
            <a:r>
              <a:rPr lang="ru-RU" altLang="ru-RU" sz="2400" smtClean="0">
                <a:effectLst/>
              </a:rPr>
              <a:t>должности заместителей руководителя (директора, заведующего) ОУ; </a:t>
            </a:r>
          </a:p>
          <a:p>
            <a:pPr eaLnBrk="1" hangingPunct="1">
              <a:buFontTx/>
              <a:buChar char="-"/>
            </a:pPr>
            <a:r>
              <a:rPr lang="ru-RU" altLang="ru-RU" sz="2400" smtClean="0">
                <a:effectLst/>
              </a:rPr>
              <a:t>руководители структурного подразделения ОУ; </a:t>
            </a:r>
          </a:p>
          <a:p>
            <a:pPr eaLnBrk="1" hangingPunct="1">
              <a:buFontTx/>
              <a:buChar char="-"/>
            </a:pPr>
            <a:r>
              <a:rPr lang="ru-RU" altLang="ru-RU" sz="2400" smtClean="0">
                <a:effectLst/>
              </a:rPr>
              <a:t>заместители руководителя структурного подразделения ОУ</a:t>
            </a: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Line 11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086" name="Line 12"/>
          <p:cNvSpPr>
            <a:spLocks noChangeShapeType="1"/>
          </p:cNvSpPr>
          <p:nvPr/>
        </p:nvSpPr>
        <p:spPr bwMode="auto">
          <a:xfrm flipH="1">
            <a:off x="2555875" y="4076700"/>
            <a:ext cx="43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087" name="Line 13"/>
          <p:cNvSpPr>
            <a:spLocks noChangeShapeType="1"/>
          </p:cNvSpPr>
          <p:nvPr/>
        </p:nvSpPr>
        <p:spPr bwMode="auto">
          <a:xfrm>
            <a:off x="2555875" y="407670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088" name="Line 14"/>
          <p:cNvSpPr>
            <a:spLocks noChangeShapeType="1"/>
          </p:cNvSpPr>
          <p:nvPr/>
        </p:nvSpPr>
        <p:spPr bwMode="auto">
          <a:xfrm flipH="1">
            <a:off x="2555875" y="4149725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089" name="Line 15"/>
          <p:cNvSpPr>
            <a:spLocks noChangeShapeType="1"/>
          </p:cNvSpPr>
          <p:nvPr/>
        </p:nvSpPr>
        <p:spPr bwMode="auto">
          <a:xfrm>
            <a:off x="6084888" y="4076700"/>
            <a:ext cx="5746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090" name="Line 16"/>
          <p:cNvSpPr>
            <a:spLocks noChangeShapeType="1"/>
          </p:cNvSpPr>
          <p:nvPr/>
        </p:nvSpPr>
        <p:spPr bwMode="auto">
          <a:xfrm flipH="1">
            <a:off x="2555875" y="4076700"/>
            <a:ext cx="5032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091" name="Line 17"/>
          <p:cNvSpPr>
            <a:spLocks noChangeShapeType="1"/>
          </p:cNvSpPr>
          <p:nvPr/>
        </p:nvSpPr>
        <p:spPr bwMode="auto">
          <a:xfrm>
            <a:off x="2843213" y="4221163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4213" name="Rectangle 21"/>
          <p:cNvSpPr>
            <a:spLocks noChangeArrowheads="1"/>
          </p:cNvSpPr>
          <p:nvPr/>
        </p:nvSpPr>
        <p:spPr bwMode="auto">
          <a:xfrm>
            <a:off x="1690688" y="476250"/>
            <a:ext cx="7921625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0" dirty="0">
                <a:solidFill>
                  <a:srgbClr val="F8BE5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      </a:t>
            </a:r>
            <a:r>
              <a:rPr lang="ru-RU" sz="2400" b="0" dirty="0">
                <a:latin typeface="Verdana" pitchFamily="34" charset="0"/>
              </a:rPr>
              <a:t> </a:t>
            </a:r>
            <a:endParaRPr lang="ru-RU" sz="2400" i="1" dirty="0">
              <a:solidFill>
                <a:srgbClr val="F8BE56"/>
              </a:solidFill>
              <a:latin typeface="Verdana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4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77813"/>
            <a:ext cx="7643812" cy="7747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>
                <a:solidFill>
                  <a:srgbClr val="F8BE56"/>
                </a:solidFill>
              </a:rPr>
              <a:t>Особенности режима рабочего времени и времени отдыха</a:t>
            </a:r>
            <a:br>
              <a:rPr lang="ru-RU" sz="3200" dirty="0">
                <a:solidFill>
                  <a:srgbClr val="F8BE56"/>
                </a:solidFill>
              </a:rPr>
            </a:br>
            <a:r>
              <a:rPr lang="ru-RU" sz="2000" dirty="0">
                <a:solidFill>
                  <a:srgbClr val="F8BE56"/>
                </a:solidFill>
              </a:rPr>
              <a:t>приказ </a:t>
            </a:r>
            <a:r>
              <a:rPr lang="ru-RU" sz="2000" dirty="0" err="1">
                <a:solidFill>
                  <a:srgbClr val="F8BE56"/>
                </a:solidFill>
              </a:rPr>
              <a:t>Минобрнауки</a:t>
            </a:r>
            <a:r>
              <a:rPr lang="ru-RU" sz="2000" dirty="0">
                <a:solidFill>
                  <a:srgbClr val="F8BE56"/>
                </a:solidFill>
              </a:rPr>
              <a:t> России от 11.05.2016 № </a:t>
            </a:r>
            <a:r>
              <a:rPr lang="ru-RU" sz="2000" dirty="0" smtClean="0">
                <a:solidFill>
                  <a:srgbClr val="F8BE56"/>
                </a:solidFill>
              </a:rPr>
              <a:t>536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3813"/>
            <a:ext cx="9144000" cy="5303837"/>
          </a:xfrm>
        </p:spPr>
        <p:txBody>
          <a:bodyPr/>
          <a:lstStyle/>
          <a:p>
            <a:pPr algn="ctr" eaLnBrk="1" hangingPunct="1">
              <a:buFont typeface="Arial" pitchFamily="34" charset="0"/>
              <a:buChar char="•"/>
              <a:defRPr/>
            </a:pPr>
            <a:r>
              <a:rPr lang="ru-RU" sz="2400" b="1" i="1" dirty="0" smtClean="0"/>
              <a:t>ПВТР предусматриваются: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ru-RU" sz="2400" b="1" i="1" dirty="0" smtClean="0"/>
              <a:t>- </a:t>
            </a:r>
            <a:r>
              <a:rPr lang="ru-RU" sz="2000" dirty="0" smtClean="0"/>
              <a:t>конкретная продолжительность перерывов для отдыха и питания – не менее 30 мин. и не более 2 часов – в рабочее время не включаются (ст.108 ТК РФ; п.1.5 Особенностей);</a:t>
            </a:r>
          </a:p>
          <a:p>
            <a:pPr algn="just" eaLnBrk="1" hangingPunct="1">
              <a:buFontTx/>
              <a:buChar char="-"/>
              <a:defRPr/>
            </a:pPr>
            <a:r>
              <a:rPr lang="ru-RU" sz="2000" dirty="0" smtClean="0"/>
              <a:t>возможность приема пищи в течение рабочего дня одновременно с обучающимися или отдельно в специально отведенном месте 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ru-RU" sz="2000" dirty="0" smtClean="0"/>
              <a:t>(ст. 108 ТК РФ; п.1.5 Особенностей);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ru-RU" sz="2000" dirty="0" smtClean="0"/>
              <a:t>- порядок ведения журнала и дневников обучающихся в электронной (либо в бумажной) форме (п.2.3 Особенностей);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ru-RU" sz="2000" dirty="0" smtClean="0"/>
              <a:t>- организация и проведение методической, диагностической и консультативной помощи родителям (законным представителям) обучающихся (п. 2.3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smtClean="0">
                <a:solidFill>
                  <a:srgbClr val="FFFFFF"/>
                </a:solidFill>
              </a:rPr>
              <a:t>Особенностей);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ru-RU" sz="2000" dirty="0" smtClean="0"/>
              <a:t>- </a:t>
            </a:r>
            <a:r>
              <a:rPr lang="ru-RU" sz="2000" dirty="0"/>
              <a:t>д</a:t>
            </a:r>
            <a:r>
              <a:rPr lang="ru-RU" sz="2000" dirty="0" smtClean="0"/>
              <a:t>ля работников, ведущих преподавательскую работу, свободный день для ДПО, самообразования, подготовки к занятиям (п. 2.4 Особенностей)</a:t>
            </a:r>
            <a:endParaRPr lang="ru-RU" sz="2000" b="1" i="1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000" b="1" i="1" dirty="0" smtClean="0"/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77813"/>
            <a:ext cx="7643812" cy="922337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dirty="0" smtClean="0">
                <a:solidFill>
                  <a:srgbClr val="F8BE56"/>
                </a:solidFill>
              </a:rPr>
              <a:t>Особенности </a:t>
            </a:r>
            <a:r>
              <a:rPr lang="ru-RU" sz="3600" dirty="0">
                <a:solidFill>
                  <a:srgbClr val="F8BE56"/>
                </a:solidFill>
              </a:rPr>
              <a:t>режима рабочего времени и времени отдыха</a:t>
            </a:r>
            <a:br>
              <a:rPr lang="ru-RU" sz="3600" dirty="0">
                <a:solidFill>
                  <a:srgbClr val="F8BE56"/>
                </a:solidFill>
              </a:rPr>
            </a:br>
            <a:r>
              <a:rPr lang="ru-RU" sz="2400" dirty="0">
                <a:solidFill>
                  <a:srgbClr val="F8BE56"/>
                </a:solidFill>
              </a:rPr>
              <a:t>приказ </a:t>
            </a:r>
            <a:r>
              <a:rPr lang="ru-RU" sz="2400" dirty="0" err="1">
                <a:solidFill>
                  <a:srgbClr val="F8BE56"/>
                </a:solidFill>
              </a:rPr>
              <a:t>Минобрнауки</a:t>
            </a:r>
            <a:r>
              <a:rPr lang="ru-RU" sz="2400" dirty="0">
                <a:solidFill>
                  <a:srgbClr val="F8BE56"/>
                </a:solidFill>
              </a:rPr>
              <a:t> России от 11.05.2016 № 536</a:t>
            </a:r>
            <a:endParaRPr lang="ru-RU" sz="3600" dirty="0" smtClean="0">
              <a:solidFill>
                <a:srgbClr val="F8BE56"/>
              </a:solidFill>
            </a:endParaRP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504031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/>
              <a:t>П.2.1. </a:t>
            </a:r>
            <a:r>
              <a:rPr lang="ru-RU" sz="2400" dirty="0" smtClean="0"/>
              <a:t>Выполнение</a:t>
            </a:r>
            <a:r>
              <a:rPr lang="ru-RU" sz="2400" b="1" dirty="0" smtClean="0"/>
              <a:t> педагогической работы учителями, преподавателями, ПДО </a:t>
            </a:r>
            <a:r>
              <a:rPr lang="ru-RU" sz="2400" dirty="0" smtClean="0"/>
              <a:t>характеризуется наличием</a:t>
            </a:r>
            <a:r>
              <a:rPr lang="ru-RU" sz="2400" b="1" dirty="0" smtClean="0"/>
              <a:t>: 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b="1" dirty="0" smtClean="0"/>
              <a:t>нормируемой части – </a:t>
            </a:r>
            <a:r>
              <a:rPr lang="ru-RU" sz="2400" dirty="0" smtClean="0"/>
              <a:t>фактический объем учебной нагрузки – в астрономических часах:</a:t>
            </a:r>
            <a:r>
              <a:rPr lang="ru-RU" sz="2400" dirty="0">
                <a:solidFill>
                  <a:srgbClr val="FFFFFF"/>
                </a:solidFill>
              </a:rPr>
              <a:t> проводимые учебные </a:t>
            </a:r>
            <a:r>
              <a:rPr lang="ru-RU" sz="2400" dirty="0" smtClean="0">
                <a:solidFill>
                  <a:srgbClr val="FFFFFF"/>
                </a:solidFill>
              </a:rPr>
              <a:t>занятия независимо от их продолжительности</a:t>
            </a:r>
            <a:r>
              <a:rPr lang="ru-RU" sz="2400" dirty="0" smtClean="0"/>
              <a:t> и перемены между ними, включая динамическую паузу;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dirty="0" smtClean="0"/>
              <a:t>(суммирование неустановленных перерывов исключено!)</a:t>
            </a: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Выполнение учебной нагрузки регулируется расписанием 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- </a:t>
            </a:r>
            <a:r>
              <a:rPr lang="ru-RU" sz="2400" b="1" dirty="0" smtClean="0"/>
              <a:t>другой части педагогической работы (ненормируемая) – </a:t>
            </a:r>
            <a:r>
              <a:rPr lang="ru-RU" sz="2400" dirty="0" smtClean="0"/>
              <a:t>виды работы, предусмотренной квалификационными характеристиками по занимаемой должности.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 smtClean="0"/>
              <a:t>Конкретные должностные обязанности работников, ведущих преподавательскую работу, определяются ТД и должностными инструкциями.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b="1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b="1" i="1" dirty="0" smtClean="0"/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977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0.8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0.8|1.1|1.2|1.1|1.1|1.3|1.8|1.5|1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0.8|1.1|1.2|1.1|1.1|1.3|1.8|1.5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0.8|1.1|1.2|1.1|1.1|1.3|1.8|1.5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0.8|1.1|1.2|1.1|1.1|1.3|1.8|1.5|1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0.8|1.1|1.2|1.1|1.1|1.3|1.8|1.5|1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0.8|1.1|1.2|1.1|1.1|1.3|1.8|1.5|1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0.8|1.1|1.2|1.1|1.1|1.3|1.8|1.5|1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0.8|1.1|1.2|1.1|1.1|1.3|1.8|1.5|1.8"/>
</p:tagLst>
</file>

<file path=ppt/theme/theme1.xml><?xml version="1.0" encoding="utf-8"?>
<a:theme xmlns:a="http://schemas.openxmlformats.org/drawingml/2006/main" name="Лучи">
  <a:themeElements>
    <a:clrScheme name="Лучи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Луч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gency FB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gency FB" pitchFamily="34" charset="0"/>
          </a:defRPr>
        </a:defPPr>
      </a:lstStyle>
    </a:lnDef>
  </a:objectDefaults>
  <a:extraClrSchemeLst>
    <a:extraClrScheme>
      <a:clrScheme name="Лучи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3771</TotalTime>
  <Words>2462</Words>
  <Application>Microsoft Office PowerPoint</Application>
  <PresentationFormat>Экран (4:3)</PresentationFormat>
  <Paragraphs>220</Paragraphs>
  <Slides>33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33</vt:i4>
      </vt:variant>
    </vt:vector>
  </HeadingPairs>
  <TitlesOfParts>
    <vt:vector size="42" baseType="lpstr">
      <vt:lpstr>Agency FB</vt:lpstr>
      <vt:lpstr>Arial</vt:lpstr>
      <vt:lpstr>Wingdings</vt:lpstr>
      <vt:lpstr>Verdana</vt:lpstr>
      <vt:lpstr>Times New Roman</vt:lpstr>
      <vt:lpstr>Лучи</vt:lpstr>
      <vt:lpstr>Глобус</vt:lpstr>
      <vt:lpstr>1_Глобус</vt:lpstr>
      <vt:lpstr>2_Глобус</vt:lpstr>
      <vt:lpstr>Об особенностях режима рабочего времени и времени отдыха работников ОУ</vt:lpstr>
      <vt:lpstr> Правовое регулирование режима рабочего времени и времени отдыха работников в ОУ</vt:lpstr>
      <vt:lpstr>Трудовой кодекс Российской Федерации</vt:lpstr>
      <vt:lpstr>ФЗ «Об образовании в Российской Федерации»</vt:lpstr>
      <vt:lpstr>ФЗ «Об образовании в  Российской Федерации»</vt:lpstr>
      <vt:lpstr>Особенности режима рабочего времени и времени отдыха приказ Минобрнауки России от 11.05.2016 № 536</vt:lpstr>
      <vt:lpstr>  Особенности режима рабочего времени и времени отдыха приказ Минобрнауки России от 11.05.2016 № 536  РРРР</vt:lpstr>
      <vt:lpstr>Особенности режима рабочего времени и времени отдыха приказ Минобрнауки России от 11.05.2016 № 536</vt:lpstr>
      <vt:lpstr>Особенности режима рабочего времени и времени отдыха приказ Минобрнауки России от 11.05.2016 № 536</vt:lpstr>
      <vt:lpstr>  Особенности режима рабочего времени и времени отдыха приказ Минобрнауки России от 11.05.2016 № 536  РРРР</vt:lpstr>
      <vt:lpstr>  Особенности режима рабочего времени и времени отдыха приказ Минобрнауки России от 11.05.2016 № 536  РРРР</vt:lpstr>
      <vt:lpstr>  Особенности режима рабочего времени и времени отдыха приказ Минобрнауки России от 11.05.2016 № 536  РРРР</vt:lpstr>
      <vt:lpstr>  Особенности режима рабочего времени и времени отдыха приказ Минобрнауки России от 11.05.2016 № 536  РРРР</vt:lpstr>
      <vt:lpstr>  Особенности режима рабочего времени и времени отдыха приказ Минобрнауки России от 11.05.2016 № 536  РРРР</vt:lpstr>
      <vt:lpstr>  Особенности режима рабочего времени и времени отдыха приказ Минобрнауки России от 11.05.2016 № 536  РРРР</vt:lpstr>
      <vt:lpstr>  Особенности режима рабочего времени и времени отдыха приказ Минобрнауки России от 11.05.2016 № 536  РРРР</vt:lpstr>
      <vt:lpstr>ФЗ «Об образовании в Российской Федерации» </vt:lpstr>
      <vt:lpstr>Ст.8 ТК РФ. Локальные нормативные акты, содержащие нормы трудового права</vt:lpstr>
      <vt:lpstr> Трудовой кодекс Российской Федерации  ЛНА, принимаемые работодателем с учетом мнения (или по согласованию) профкома ППО: </vt:lpstr>
      <vt:lpstr>Презентация PowerPoint</vt:lpstr>
      <vt:lpstr>НПА</vt:lpstr>
      <vt:lpstr>Положение о знаке отличия  Министерства образования и науки РФ</vt:lpstr>
      <vt:lpstr>Положение о знаке отличия  Министерства образования и науки РФ</vt:lpstr>
      <vt:lpstr>Положение о знаке отличия  Министерства образования и науки РФ</vt:lpstr>
      <vt:lpstr>Положение о знаке отличия  Министерства образования и науки РФ</vt:lpstr>
      <vt:lpstr>Рекомендации по сокращению избыточной отчетности учителей</vt:lpstr>
      <vt:lpstr>Письмо Минобрнауки России N НТ-664/08, Общероссийского Профсоюза образования N 269 от 16.05.2016</vt:lpstr>
      <vt:lpstr>Письмо Минобрнауки России N НТ-664/08, Общероссийского Профсоюза образования N 269 от 16.05.2016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edunion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Правовая служба Профсоюза</dc:title>
  <dc:creator>Хмельков</dc:creator>
  <cp:lastModifiedBy>CRO_c303_02</cp:lastModifiedBy>
  <cp:revision>269</cp:revision>
  <dcterms:created xsi:type="dcterms:W3CDTF">2005-02-08T08:39:49Z</dcterms:created>
  <dcterms:modified xsi:type="dcterms:W3CDTF">2017-11-09T12:05:09Z</dcterms:modified>
</cp:coreProperties>
</file>